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67" r:id="rId5"/>
    <p:sldId id="265" r:id="rId6"/>
    <p:sldId id="258" r:id="rId7"/>
    <p:sldId id="262" r:id="rId8"/>
    <p:sldId id="263" r:id="rId9"/>
    <p:sldId id="26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92" y="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D2E74-4E56-994A-937D-EF2EDA08D98B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9EE34-2C5A-224A-927D-750A1181CF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4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5CD8B660-2CB8-45CE-90CA-BDA29D829BF2}" type="slidenum">
              <a:rPr lang="es-ES" sz="1200">
                <a:latin typeface="Times New Roman" pitchFamily="18" charset="0"/>
              </a:rPr>
              <a:pPr algn="r" defTabSz="914437" eaLnBrk="0" hangingPunct="0"/>
              <a:t>2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344025"/>
            <a:ext cx="6215063" cy="4114488"/>
          </a:xfrm>
          <a:noFill/>
          <a:ln/>
        </p:spPr>
        <p:txBody>
          <a:bodyPr lIns="87668" tIns="43834" rIns="87668" bIns="43834"/>
          <a:lstStyle/>
          <a:p>
            <a:pPr algn="just"/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5CD8B660-2CB8-45CE-90CA-BDA29D829BF2}" type="slidenum">
              <a:rPr lang="es-ES" sz="1200">
                <a:latin typeface="Times New Roman" pitchFamily="18" charset="0"/>
              </a:rPr>
              <a:pPr algn="r" defTabSz="914437" eaLnBrk="0" hangingPunct="0"/>
              <a:t>3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344025"/>
            <a:ext cx="6215063" cy="4114488"/>
          </a:xfrm>
          <a:noFill/>
          <a:ln/>
        </p:spPr>
        <p:txBody>
          <a:bodyPr lIns="87668" tIns="43834" rIns="87668" bIns="43834"/>
          <a:lstStyle/>
          <a:p>
            <a:pPr marL="243019" indent="-243019" algn="just"/>
            <a:endParaRPr lang="es-ES_tradnl" sz="1300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/>
            <a:fld id="{5CD8B660-2CB8-45CE-90CA-BDA29D829BF2}" type="slidenum">
              <a:rPr lang="es-ES" sz="1200">
                <a:latin typeface="Times New Roman" pitchFamily="18" charset="0"/>
              </a:rPr>
              <a:pPr algn="r" defTabSz="914437" eaLnBrk="0" hangingPunct="0"/>
              <a:t>4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344025"/>
            <a:ext cx="6215063" cy="4114488"/>
          </a:xfrm>
          <a:noFill/>
          <a:ln/>
        </p:spPr>
        <p:txBody>
          <a:bodyPr lIns="87668" tIns="43834" rIns="87668" bIns="43834"/>
          <a:lstStyle/>
          <a:p>
            <a:pPr marL="243019" indent="-243019" algn="just"/>
            <a:endParaRPr lang="es-ES_tradnl" sz="13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CF5D1-9CAD-426F-8C58-D16F38AC75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F1D5D-180C-4D68-8381-AC86FA29034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B5E0B-1AED-4790-91E9-371D8BC1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153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0776" y="6291715"/>
            <a:ext cx="28956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Many Voices, One Purpose: The 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Financial Transparency Conference </a:t>
            </a:r>
            <a:endParaRPr lang="en-US" sz="1200" dirty="0"/>
          </a:p>
        </p:txBody>
      </p:sp>
      <p:pic>
        <p:nvPicPr>
          <p:cNvPr id="9" name="Picture 2" descr="https://lh6.googleusercontent.com/CWLN8M7G3JvSu-GV88ZHhIOeqGZt-QVDc4Iu-Ru0So6xy-4cnshUpj5mc2KN6D8rqQ3SMGDCNtF2B2XF5dfNA6RVtn3XSYTdsLEqo3WTjSHgIZthQCmT21G82CRfVmcpCwnveE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62" y="6137640"/>
            <a:ext cx="5410200" cy="7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6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95" y="3276601"/>
            <a:ext cx="8382000" cy="457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/>
                <a:cs typeface="Garamond"/>
              </a:rPr>
              <a:t>Raising Revenue in an Age of Tax Incentives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Francisco J. Beiner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Director, Institutional Management and Operations </a:t>
            </a:r>
          </a:p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Inter-American Center of Tax Administrations – CIAT</a:t>
            </a:r>
          </a:p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Jakarta, Indonesia, October 21, 2015</a:t>
            </a:r>
          </a:p>
          <a:p>
            <a:endParaRPr lang="en-US" sz="19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Based on: Tax Expenditures and Incentives in Latin America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CIAT Studies and Research Directorate 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4" descr="imag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3" b="894"/>
          <a:stretch/>
        </p:blipFill>
        <p:spPr bwMode="auto">
          <a:xfrm>
            <a:off x="-27709" y="-3958"/>
            <a:ext cx="920180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C66132-049B-4618-8B5F-5C837D21D681}" type="slidenum">
              <a:rPr lang="es-PA" smtClean="0"/>
              <a:pPr>
                <a:defRPr/>
              </a:pPr>
              <a:t>10</a:t>
            </a:fld>
            <a:endParaRPr lang="es-PA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088"/>
            <a:ext cx="496855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80863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PA" sz="30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Tax expenditures and incentives</a:t>
            </a:r>
            <a:endParaRPr lang="es-PA" sz="3000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PA" sz="18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In GDP percentages</a:t>
            </a:r>
            <a:endParaRPr lang="es-PA" sz="1800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05800" y="304800"/>
            <a:ext cx="2133600" cy="365125"/>
          </a:xfrm>
        </p:spPr>
        <p:txBody>
          <a:bodyPr/>
          <a:lstStyle/>
          <a:p>
            <a:pPr>
              <a:defRPr/>
            </a:pPr>
            <a:fld id="{F9F2A346-E3C4-48F9-85B3-3027C89BFB9A}" type="slidenum">
              <a:rPr lang="es-PA" smtClean="0"/>
              <a:pPr>
                <a:defRPr/>
              </a:pPr>
              <a:t>2</a:t>
            </a:fld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29" y="1196752"/>
            <a:ext cx="4513835" cy="4884711"/>
          </a:xfrm>
          <a:prstGeom prst="rect">
            <a:avLst/>
          </a:prstGeom>
        </p:spPr>
      </p:pic>
      <p:pic>
        <p:nvPicPr>
          <p:cNvPr id="8" name="Picture 3" descr="logoCIAT_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6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85192" y="188640"/>
            <a:ext cx="8435280" cy="80863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PA" sz="30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Tax expenditures and incentives by tax, 2012</a:t>
            </a:r>
          </a:p>
          <a:p>
            <a:pPr algn="ctr" eaLnBrk="0" hangingPunct="0">
              <a:defRPr/>
            </a:pPr>
            <a:r>
              <a:rPr lang="es-PA" sz="18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In GDP percentages</a:t>
            </a:r>
            <a:endParaRPr lang="es-PA" sz="1800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762000"/>
            <a:ext cx="2133600" cy="365125"/>
          </a:xfrm>
        </p:spPr>
        <p:txBody>
          <a:bodyPr/>
          <a:lstStyle/>
          <a:p>
            <a:pPr>
              <a:defRPr/>
            </a:pPr>
            <a:fld id="{F9F2A346-E3C4-48F9-85B3-3027C89BFB9A}" type="slidenum">
              <a:rPr lang="es-PA" smtClean="0"/>
              <a:pPr>
                <a:defRPr/>
              </a:pPr>
              <a:t>3</a:t>
            </a:fld>
            <a:endParaRPr lang="es-PA" dirty="0"/>
          </a:p>
        </p:txBody>
      </p:sp>
      <p:pic>
        <p:nvPicPr>
          <p:cNvPr id="7" name="Picture 3" descr="logoCIAT_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204496"/>
            <a:ext cx="5544616" cy="4888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219200"/>
            <a:ext cx="5544616" cy="48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1520" y="188640"/>
            <a:ext cx="8640960" cy="80863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PA" sz="30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Tax expenditures and incentives by type, 2012</a:t>
            </a:r>
          </a:p>
          <a:p>
            <a:pPr algn="ctr" eaLnBrk="0" hangingPunct="0">
              <a:defRPr/>
            </a:pPr>
            <a:r>
              <a:rPr lang="es-PA" sz="1800" dirty="0" smtClean="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rPr>
              <a:t>In percentages of total revenue loss</a:t>
            </a:r>
            <a:endParaRPr lang="es-PA" sz="1800" dirty="0">
              <a:solidFill>
                <a:srgbClr val="008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762000"/>
            <a:ext cx="2133600" cy="365125"/>
          </a:xfrm>
        </p:spPr>
        <p:txBody>
          <a:bodyPr/>
          <a:lstStyle/>
          <a:p>
            <a:pPr>
              <a:defRPr/>
            </a:pPr>
            <a:fld id="{F9F2A346-E3C4-48F9-85B3-3027C89BFB9A}" type="slidenum">
              <a:rPr lang="es-PA" smtClean="0"/>
              <a:pPr>
                <a:defRPr/>
              </a:pPr>
              <a:t>4</a:t>
            </a:fld>
            <a:endParaRPr lang="es-PA" dirty="0"/>
          </a:p>
        </p:txBody>
      </p:sp>
      <p:pic>
        <p:nvPicPr>
          <p:cNvPr id="7" name="Picture 3" descr="logoCIAT_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224" y="1197713"/>
            <a:ext cx="6430144" cy="48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6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Tax incentives</a:t>
            </a:r>
            <a: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Incentives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supporting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investment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s-ES_trad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CIT, VAT, </a:t>
            </a:r>
            <a:r>
              <a:rPr lang="es-ES_tradn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excise</a:t>
            </a:r>
            <a:r>
              <a:rPr lang="es-ES_trad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taxes</a:t>
            </a:r>
            <a:r>
              <a:rPr lang="es-ES_trad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s-ES_trad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tariffs</a:t>
            </a:r>
            <a:r>
              <a:rPr lang="es-ES_trad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Incentives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supporting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employment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(PIT, SSC,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Payroll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taxes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Incentives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supporting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savings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(PIT).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endParaRPr lang="es-ES_tradnl" sz="12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Incentives </a:t>
            </a: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housing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(PIT, </a:t>
            </a: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Property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taxes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endParaRPr lang="es-ES_tradnl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incentives.</a:t>
            </a:r>
            <a:endParaRPr lang="es-ES_tradnl" sz="15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Picture 3" descr="logoCIAT_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24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s-PA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Types </a:t>
            </a:r>
            <a:r>
              <a:rPr lang="es-PA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tax </a:t>
            </a:r>
            <a:r>
              <a:rPr lang="es-PA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incentives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724401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Exemptions and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exclusions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holidays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partial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full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exemption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tariffs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excises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VAT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Deductions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Credits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credits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allowances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CIT extra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deductions</a:t>
            </a:r>
            <a:endParaRPr lang="es-ES_tradn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Preferential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rates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statutory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withholding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treaty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provisions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tariffs</a:t>
            </a:r>
            <a:endParaRPr lang="es-ES_tradn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Deferrals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recovery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_tradnl" sz="1800" dirty="0" err="1">
                <a:latin typeface="Arial" pitchFamily="34" charset="0"/>
                <a:cs typeface="Arial" pitchFamily="34" charset="0"/>
              </a:rPr>
              <a:t>accelerated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latin typeface="Arial" pitchFamily="34" charset="0"/>
                <a:cs typeface="Arial" pitchFamily="34" charset="0"/>
              </a:rPr>
              <a:t>depreciation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1800" dirty="0" err="1">
                <a:latin typeface="Arial" pitchFamily="34" charset="0"/>
                <a:cs typeface="Arial" pitchFamily="34" charset="0"/>
              </a:rPr>
              <a:t>initial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 capital </a:t>
            </a:r>
            <a:r>
              <a:rPr lang="es-ES_tradnl" sz="1800" dirty="0" err="1">
                <a:latin typeface="Arial" pitchFamily="34" charset="0"/>
                <a:cs typeface="Arial" pitchFamily="34" charset="0"/>
              </a:rPr>
              <a:t>allowance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)</a:t>
            </a:r>
            <a:endParaRPr lang="es-ES_tradn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Simplified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promotional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regimes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Free-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trade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(FTZ) and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Export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(EPZ),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SMEs</a:t>
            </a:r>
            <a:r>
              <a:rPr lang="es-ES_tradn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regimes</a:t>
            </a:r>
            <a:endParaRPr lang="es-ES_tradn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3" descr="logoCIAT_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s-P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 Authorities challenges</a:t>
            </a:r>
            <a: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648201"/>
          </a:xfrm>
        </p:spPr>
        <p:txBody>
          <a:bodyPr/>
          <a:lstStyle/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Manipulation of transactions between related companies;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manipulation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of “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internal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” transfer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pricing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 (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tax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holidays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reduced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CIT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rates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False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purchasing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and re-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purchasing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assests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;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channeling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asset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purchases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through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qualifying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companies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behalf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of non-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qualifying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partners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(Capital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recovery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-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accelerated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depreciation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initial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capital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allowance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latin typeface="Arial" pitchFamily="34" charset="0"/>
                <a:cs typeface="Arial" pitchFamily="34" charset="0"/>
              </a:rPr>
              <a:t>Taxation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country of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investor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imputation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or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exemptiom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system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tax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holidays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latin typeface="Arial" pitchFamily="34" charset="0"/>
                <a:cs typeface="Arial" pitchFamily="34" charset="0"/>
              </a:rPr>
              <a:t>Treaty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shopping (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reduced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withholding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tax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rates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Fiscal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dwarfism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SMEs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regimes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dirty="0"/>
          </a:p>
        </p:txBody>
      </p:sp>
      <p:pic>
        <p:nvPicPr>
          <p:cNvPr id="4" name="Picture 3" descr="logoCIAT_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1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s-P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 Authorities challenges (cont’d)</a:t>
            </a:r>
            <a: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PA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572001"/>
          </a:xfrm>
        </p:spPr>
        <p:txBody>
          <a:bodyPr/>
          <a:lstStyle/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Qualified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purchases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can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easily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be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diverted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buyers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intended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receive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incentives (FTZ/EPZ)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latin typeface="Arial" pitchFamily="34" charset="0"/>
                <a:cs typeface="Arial" pitchFamily="34" charset="0"/>
              </a:rPr>
              <a:t>Leakages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goods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into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domestic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market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(FTZ/EPZ).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" dirty="0" err="1">
                <a:latin typeface="Arial" pitchFamily="34" charset="0"/>
                <a:cs typeface="Arial" pitchFamily="34" charset="0"/>
              </a:rPr>
              <a:t>Under-invoicing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allowing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some</a:t>
            </a:r>
            <a:r>
              <a:rPr lang="es-ES" dirty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income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stay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there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where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it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exempt</a:t>
            </a:r>
            <a:r>
              <a:rPr lang="es-ES" dirty="0">
                <a:latin typeface="Arial" pitchFamily="34" charset="0"/>
                <a:cs typeface="Arial" pitchFamily="34" charset="0"/>
              </a:rPr>
              <a:t>. (FTZ/EPZ).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" dirty="0" err="1">
                <a:latin typeface="Arial" pitchFamily="34" charset="0"/>
                <a:cs typeface="Arial" pitchFamily="34" charset="0"/>
              </a:rPr>
              <a:t>Inappropriate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refunds</a:t>
            </a:r>
            <a:r>
              <a:rPr lang="es-ES" dirty="0">
                <a:latin typeface="Arial" pitchFamily="34" charset="0"/>
                <a:cs typeface="Arial" pitchFamily="34" charset="0"/>
              </a:rPr>
              <a:t> (FTZ/EPZ).</a:t>
            </a: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latin typeface="Arial" pitchFamily="34" charset="0"/>
                <a:cs typeface="Arial" pitchFamily="34" charset="0"/>
              </a:rPr>
              <a:t>Leakage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risks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Tariffs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Suspensive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Regimes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or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VAT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Suspensive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Regime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_tradnl" dirty="0" err="1">
                <a:latin typeface="Arial" pitchFamily="34" charset="0"/>
                <a:cs typeface="Arial" pitchFamily="34" charset="0"/>
              </a:rPr>
              <a:t>Misclassification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shipments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(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reduced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import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duties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on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capital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goods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raw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materials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intermediate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goods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3" descr="logoCIAT_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6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s-PA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Evaluating </a:t>
            </a:r>
            <a:r>
              <a:rPr lang="es-PA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tax incentives for investment</a:t>
            </a:r>
            <a:r>
              <a:rPr lang="es-PA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PA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GT" dirty="0">
                <a:latin typeface="Arial" pitchFamily="34" charset="0"/>
                <a:cs typeface="Arial" pitchFamily="34" charset="0"/>
              </a:rPr>
              <a:t>Agostini and Jalile (2009) – LATAM (11): semi-elasticity of FDI to CIT rate between -0.75 y -0.96    </a:t>
            </a:r>
          </a:p>
          <a:p>
            <a:pPr marL="342900" lvl="1" indent="-342900" algn="just">
              <a:lnSpc>
                <a:spcPct val="120000"/>
              </a:lnSpc>
              <a:buClrTx/>
              <a:buFontTx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Case-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by</a:t>
            </a:r>
            <a:r>
              <a:rPr lang="es-ES" dirty="0">
                <a:latin typeface="Arial" pitchFamily="34" charset="0"/>
                <a:cs typeface="Arial" pitchFamily="34" charset="0"/>
              </a:rPr>
              <a:t>-case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analysis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Jorratt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(2009) – Ecuador: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deduction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net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jobs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reinvestment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profits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deferral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accelerated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depreciation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Bank (2012) – Colombia: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Taxation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Regime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EPZ/FTZ.</a:t>
            </a: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Giuliodori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Giuliodori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(2012) – Argentina: R&amp;D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credit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CEF, IECON, CINVE (2014) – Uruguay: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Promotional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Regime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Agostini and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Jorrat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(2014) – Chile: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tariffs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exemption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capital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goods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credits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Tx/>
              <a:buFont typeface="Calibri" pitchFamily="34" charset="0"/>
              <a:buChar char="₋"/>
              <a:defRPr/>
            </a:pP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Artana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(2015) – FTZ/EPZ in Costa Rica, El Salvador and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Dominican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Republic</a:t>
            </a:r>
            <a:r>
              <a:rPr lang="es-E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logoCIAT_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92163" cy="7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527</Words>
  <Application>Microsoft Office PowerPoint</Application>
  <PresentationFormat>On-screen Show (4:3)</PresentationFormat>
  <Paragraphs>65</Paragraphs>
  <Slides>10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Raising Revenue in an Age of Tax Incentives</vt:lpstr>
      <vt:lpstr>PowerPoint Presentation</vt:lpstr>
      <vt:lpstr>PowerPoint Presentation</vt:lpstr>
      <vt:lpstr>PowerPoint Presentation</vt:lpstr>
      <vt:lpstr>Tax incentives </vt:lpstr>
      <vt:lpstr>Types of tax incentives</vt:lpstr>
      <vt:lpstr>Revenue Authorities challenges </vt:lpstr>
      <vt:lpstr>Revenue Authorities challenges (cont’d) </vt:lpstr>
      <vt:lpstr>Evaluating tax incentives for investment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 McConnell</dc:creator>
  <cp:lastModifiedBy>Sarah Bracht</cp:lastModifiedBy>
  <cp:revision>13</cp:revision>
  <dcterms:created xsi:type="dcterms:W3CDTF">2015-08-11T20:00:34Z</dcterms:created>
  <dcterms:modified xsi:type="dcterms:W3CDTF">2015-10-14T05:17:59Z</dcterms:modified>
</cp:coreProperties>
</file>