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331" r:id="rId2"/>
    <p:sldId id="325" r:id="rId3"/>
    <p:sldId id="359" r:id="rId4"/>
    <p:sldId id="357" r:id="rId5"/>
    <p:sldId id="361" r:id="rId6"/>
    <p:sldId id="364" r:id="rId7"/>
    <p:sldId id="365" r:id="rId8"/>
    <p:sldId id="362" r:id="rId9"/>
    <p:sldId id="363" r:id="rId10"/>
  </p:sldIdLst>
  <p:sldSz cx="9144000" cy="6858000" type="screen4x3"/>
  <p:notesSz cx="6669088" cy="9872663"/>
  <p:embeddedFontLst>
    <p:embeddedFont>
      <p:font typeface="Cambria" panose="02040503050406030204" pitchFamily="18" charset="0"/>
      <p:regular r:id="rId13"/>
      <p:bold r:id="rId14"/>
      <p:italic r:id="rId15"/>
      <p:boldItalic r:id="rId16"/>
    </p:embeddedFont>
  </p:embeddedFontLst>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CCCC"/>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77473" autoAdjust="0"/>
  </p:normalViewPr>
  <p:slideViewPr>
    <p:cSldViewPr>
      <p:cViewPr>
        <p:scale>
          <a:sx n="100" d="100"/>
          <a:sy n="100" d="100"/>
        </p:scale>
        <p:origin x="-72"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7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0436" tIns="45218" rIns="90436" bIns="45218" numCol="1" anchor="t" anchorCtr="0" compatLnSpc="1">
            <a:prstTxWarp prst="textNoShape">
              <a:avLst/>
            </a:prstTxWarp>
          </a:bodyPr>
          <a:lstStyle>
            <a:lvl1pPr defTabSz="905145">
              <a:defRPr sz="1200" b="0"/>
            </a:lvl1pPr>
          </a:lstStyle>
          <a:p>
            <a:pPr>
              <a:defRPr/>
            </a:pPr>
            <a:endParaRPr lang="en-GB"/>
          </a:p>
        </p:txBody>
      </p:sp>
      <p:sp>
        <p:nvSpPr>
          <p:cNvPr id="303107" name="Rectangle 3"/>
          <p:cNvSpPr>
            <a:spLocks noGrp="1" noChangeArrowheads="1"/>
          </p:cNvSpPr>
          <p:nvPr>
            <p:ph type="dt" sz="quarter" idx="1"/>
          </p:nvPr>
        </p:nvSpPr>
        <p:spPr bwMode="auto">
          <a:xfrm>
            <a:off x="3776663" y="0"/>
            <a:ext cx="2890837" cy="493713"/>
          </a:xfrm>
          <a:prstGeom prst="rect">
            <a:avLst/>
          </a:prstGeom>
          <a:noFill/>
          <a:ln w="9525">
            <a:noFill/>
            <a:miter lim="800000"/>
            <a:headEnd/>
            <a:tailEnd/>
          </a:ln>
          <a:effectLst/>
        </p:spPr>
        <p:txBody>
          <a:bodyPr vert="horz" wrap="square" lIns="90436" tIns="45218" rIns="90436" bIns="45218" numCol="1" anchor="t" anchorCtr="0" compatLnSpc="1">
            <a:prstTxWarp prst="textNoShape">
              <a:avLst/>
            </a:prstTxWarp>
          </a:bodyPr>
          <a:lstStyle>
            <a:lvl1pPr algn="r" defTabSz="905145">
              <a:defRPr sz="1200" b="0"/>
            </a:lvl1pPr>
          </a:lstStyle>
          <a:p>
            <a:pPr>
              <a:defRPr/>
            </a:pPr>
            <a:endParaRPr lang="en-GB"/>
          </a:p>
        </p:txBody>
      </p:sp>
      <p:sp>
        <p:nvSpPr>
          <p:cNvPr id="303108" name="Rectangle 4"/>
          <p:cNvSpPr>
            <a:spLocks noGrp="1" noChangeArrowheads="1"/>
          </p:cNvSpPr>
          <p:nvPr>
            <p:ph type="ftr" sz="quarter" idx="2"/>
          </p:nvPr>
        </p:nvSpPr>
        <p:spPr bwMode="auto">
          <a:xfrm>
            <a:off x="0" y="9377363"/>
            <a:ext cx="2890838" cy="493712"/>
          </a:xfrm>
          <a:prstGeom prst="rect">
            <a:avLst/>
          </a:prstGeom>
          <a:noFill/>
          <a:ln w="9525">
            <a:noFill/>
            <a:miter lim="800000"/>
            <a:headEnd/>
            <a:tailEnd/>
          </a:ln>
          <a:effectLst/>
        </p:spPr>
        <p:txBody>
          <a:bodyPr vert="horz" wrap="square" lIns="90436" tIns="45218" rIns="90436" bIns="45218" numCol="1" anchor="b" anchorCtr="0" compatLnSpc="1">
            <a:prstTxWarp prst="textNoShape">
              <a:avLst/>
            </a:prstTxWarp>
          </a:bodyPr>
          <a:lstStyle>
            <a:lvl1pPr defTabSz="905145">
              <a:defRPr sz="1200" b="0"/>
            </a:lvl1pPr>
          </a:lstStyle>
          <a:p>
            <a:pPr>
              <a:defRPr/>
            </a:pPr>
            <a:endParaRPr lang="en-GB"/>
          </a:p>
        </p:txBody>
      </p:sp>
      <p:sp>
        <p:nvSpPr>
          <p:cNvPr id="303109" name="Rectangle 5"/>
          <p:cNvSpPr>
            <a:spLocks noGrp="1" noChangeArrowheads="1"/>
          </p:cNvSpPr>
          <p:nvPr>
            <p:ph type="sldNum" sz="quarter" idx="3"/>
          </p:nvPr>
        </p:nvSpPr>
        <p:spPr bwMode="auto">
          <a:xfrm>
            <a:off x="3776663" y="9377363"/>
            <a:ext cx="2890837" cy="493712"/>
          </a:xfrm>
          <a:prstGeom prst="rect">
            <a:avLst/>
          </a:prstGeom>
          <a:noFill/>
          <a:ln w="9525">
            <a:noFill/>
            <a:miter lim="800000"/>
            <a:headEnd/>
            <a:tailEnd/>
          </a:ln>
          <a:effectLst/>
        </p:spPr>
        <p:txBody>
          <a:bodyPr vert="horz" wrap="square" lIns="90436" tIns="45218" rIns="90436" bIns="45218" numCol="1" anchor="b" anchorCtr="0" compatLnSpc="1">
            <a:prstTxWarp prst="textNoShape">
              <a:avLst/>
            </a:prstTxWarp>
          </a:bodyPr>
          <a:lstStyle>
            <a:lvl1pPr algn="r" defTabSz="905145">
              <a:defRPr sz="1200" b="0"/>
            </a:lvl1pPr>
          </a:lstStyle>
          <a:p>
            <a:pPr>
              <a:defRPr/>
            </a:pPr>
            <a:fld id="{A8D907DF-5E07-46AC-807F-ECB7DE221B0B}" type="slidenum">
              <a:rPr lang="en-GB"/>
              <a:pPr>
                <a:defRPr/>
              </a:pPr>
              <a:t>‹#›</a:t>
            </a:fld>
            <a:endParaRPr lang="en-GB"/>
          </a:p>
        </p:txBody>
      </p:sp>
    </p:spTree>
    <p:extLst>
      <p:ext uri="{BB962C8B-B14F-4D97-AF65-F5344CB8AC3E}">
        <p14:creationId xmlns:p14="http://schemas.microsoft.com/office/powerpoint/2010/main" val="64269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0436" tIns="45218" rIns="90436" bIns="45218" numCol="1" anchor="t" anchorCtr="0" compatLnSpc="1">
            <a:prstTxWarp prst="textNoShape">
              <a:avLst/>
            </a:prstTxWarp>
          </a:bodyPr>
          <a:lstStyle>
            <a:lvl1pPr defTabSz="905145">
              <a:defRPr sz="1200" b="0"/>
            </a:lvl1pPr>
          </a:lstStyle>
          <a:p>
            <a:pPr>
              <a:defRPr/>
            </a:pPr>
            <a:endParaRPr lang="en-GB"/>
          </a:p>
        </p:txBody>
      </p:sp>
      <p:sp>
        <p:nvSpPr>
          <p:cNvPr id="113667" name="Rectangle 3"/>
          <p:cNvSpPr>
            <a:spLocks noGrp="1" noChangeArrowheads="1"/>
          </p:cNvSpPr>
          <p:nvPr>
            <p:ph type="dt" idx="1"/>
          </p:nvPr>
        </p:nvSpPr>
        <p:spPr bwMode="auto">
          <a:xfrm>
            <a:off x="3776663" y="0"/>
            <a:ext cx="2890837" cy="493713"/>
          </a:xfrm>
          <a:prstGeom prst="rect">
            <a:avLst/>
          </a:prstGeom>
          <a:noFill/>
          <a:ln w="9525">
            <a:noFill/>
            <a:miter lim="800000"/>
            <a:headEnd/>
            <a:tailEnd/>
          </a:ln>
          <a:effectLst/>
        </p:spPr>
        <p:txBody>
          <a:bodyPr vert="horz" wrap="square" lIns="90436" tIns="45218" rIns="90436" bIns="45218" numCol="1" anchor="t" anchorCtr="0" compatLnSpc="1">
            <a:prstTxWarp prst="textNoShape">
              <a:avLst/>
            </a:prstTxWarp>
          </a:bodyPr>
          <a:lstStyle>
            <a:lvl1pPr algn="r" defTabSz="905145">
              <a:defRPr sz="1200" b="0"/>
            </a:lvl1pPr>
          </a:lstStyle>
          <a:p>
            <a:pPr>
              <a:defRPr/>
            </a:pPr>
            <a:endParaRPr lang="en-GB"/>
          </a:p>
        </p:txBody>
      </p:sp>
      <p:sp>
        <p:nvSpPr>
          <p:cNvPr id="8196"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66750" y="4689475"/>
            <a:ext cx="5335588" cy="4443413"/>
          </a:xfrm>
          <a:prstGeom prst="rect">
            <a:avLst/>
          </a:prstGeom>
          <a:noFill/>
          <a:ln w="9525">
            <a:noFill/>
            <a:miter lim="800000"/>
            <a:headEnd/>
            <a:tailEnd/>
          </a:ln>
          <a:effectLst/>
        </p:spPr>
        <p:txBody>
          <a:bodyPr vert="horz" wrap="square" lIns="90436" tIns="45218" rIns="90436" bIns="452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3670" name="Rectangle 6"/>
          <p:cNvSpPr>
            <a:spLocks noGrp="1" noChangeArrowheads="1"/>
          </p:cNvSpPr>
          <p:nvPr>
            <p:ph type="ftr" sz="quarter" idx="4"/>
          </p:nvPr>
        </p:nvSpPr>
        <p:spPr bwMode="auto">
          <a:xfrm>
            <a:off x="0" y="9377363"/>
            <a:ext cx="2890838" cy="493712"/>
          </a:xfrm>
          <a:prstGeom prst="rect">
            <a:avLst/>
          </a:prstGeom>
          <a:noFill/>
          <a:ln w="9525">
            <a:noFill/>
            <a:miter lim="800000"/>
            <a:headEnd/>
            <a:tailEnd/>
          </a:ln>
          <a:effectLst/>
        </p:spPr>
        <p:txBody>
          <a:bodyPr vert="horz" wrap="square" lIns="90436" tIns="45218" rIns="90436" bIns="45218" numCol="1" anchor="b" anchorCtr="0" compatLnSpc="1">
            <a:prstTxWarp prst="textNoShape">
              <a:avLst/>
            </a:prstTxWarp>
          </a:bodyPr>
          <a:lstStyle>
            <a:lvl1pPr defTabSz="905145">
              <a:defRPr sz="1200" b="0"/>
            </a:lvl1pPr>
          </a:lstStyle>
          <a:p>
            <a:pPr>
              <a:defRPr/>
            </a:pPr>
            <a:endParaRPr lang="en-GB"/>
          </a:p>
        </p:txBody>
      </p:sp>
      <p:sp>
        <p:nvSpPr>
          <p:cNvPr id="113671" name="Rectangle 7"/>
          <p:cNvSpPr>
            <a:spLocks noGrp="1" noChangeArrowheads="1"/>
          </p:cNvSpPr>
          <p:nvPr>
            <p:ph type="sldNum" sz="quarter" idx="5"/>
          </p:nvPr>
        </p:nvSpPr>
        <p:spPr bwMode="auto">
          <a:xfrm>
            <a:off x="3776663" y="9377363"/>
            <a:ext cx="2890837" cy="493712"/>
          </a:xfrm>
          <a:prstGeom prst="rect">
            <a:avLst/>
          </a:prstGeom>
          <a:noFill/>
          <a:ln w="9525">
            <a:noFill/>
            <a:miter lim="800000"/>
            <a:headEnd/>
            <a:tailEnd/>
          </a:ln>
          <a:effectLst/>
        </p:spPr>
        <p:txBody>
          <a:bodyPr vert="horz" wrap="square" lIns="90436" tIns="45218" rIns="90436" bIns="45218" numCol="1" anchor="b" anchorCtr="0" compatLnSpc="1">
            <a:prstTxWarp prst="textNoShape">
              <a:avLst/>
            </a:prstTxWarp>
          </a:bodyPr>
          <a:lstStyle>
            <a:lvl1pPr algn="r" defTabSz="905145">
              <a:defRPr sz="1200" b="0"/>
            </a:lvl1pPr>
          </a:lstStyle>
          <a:p>
            <a:pPr>
              <a:defRPr/>
            </a:pPr>
            <a:fld id="{998F373C-6FBE-4828-B281-181E034291E3}" type="slidenum">
              <a:rPr lang="en-GB"/>
              <a:pPr>
                <a:defRPr/>
              </a:pPr>
              <a:t>‹#›</a:t>
            </a:fld>
            <a:endParaRPr lang="en-GB"/>
          </a:p>
        </p:txBody>
      </p:sp>
    </p:spTree>
    <p:extLst>
      <p:ext uri="{BB962C8B-B14F-4D97-AF65-F5344CB8AC3E}">
        <p14:creationId xmlns:p14="http://schemas.microsoft.com/office/powerpoint/2010/main" val="2901051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r>
              <a:rPr lang="en-US" altLang="en-US" dirty="0" smtClean="0"/>
              <a:t>So here to give an</a:t>
            </a:r>
            <a:r>
              <a:rPr lang="en-US" altLang="en-US" baseline="0" dirty="0" smtClean="0"/>
              <a:t> intro to illicit financial flows, or the who, what, why, where and when.  Actually won’t do all of them, as some of my distinguished colleagues will be covering them, and won’t necessarily be doing them in that order, but will doing some combination, starting with What.</a:t>
            </a:r>
            <a:endParaRPr lang="en-US" altLang="en-US" dirty="0" smtClean="0"/>
          </a:p>
        </p:txBody>
      </p:sp>
      <p:sp>
        <p:nvSpPr>
          <p:cNvPr id="9220" name="Slide Number Placeholder 3"/>
          <p:cNvSpPr>
            <a:spLocks noGrp="1"/>
          </p:cNvSpPr>
          <p:nvPr>
            <p:ph type="sldNum" sz="quarter" idx="5"/>
          </p:nvPr>
        </p:nvSpPr>
        <p:spPr>
          <a:noFill/>
        </p:spPr>
        <p:txBody>
          <a:bodyPr/>
          <a:lstStyle/>
          <a:p>
            <a:pPr defTabSz="904875"/>
            <a:fld id="{1A9A0814-74C0-4DD6-8DE1-598CF79CA832}" type="slidenum">
              <a:rPr lang="en-GB" altLang="en-US" smtClean="0"/>
              <a:pPr defTabSz="904875"/>
              <a:t>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2</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r>
              <a:rPr lang="en-US" altLang="en-US" dirty="0" smtClean="0"/>
              <a:t>Wikipedia tells us that IFFs is</a:t>
            </a:r>
            <a:r>
              <a:rPr lang="en-US" altLang="en-US" baseline="0" dirty="0" smtClean="0"/>
              <a:t> money that is illegally earned, transferred or spent.  Activities include corruption, criminal </a:t>
            </a:r>
            <a:r>
              <a:rPr lang="en-US" altLang="en-US" baseline="0" dirty="0" err="1" smtClean="0"/>
              <a:t>activites</a:t>
            </a:r>
            <a:r>
              <a:rPr lang="en-US" altLang="en-US" baseline="0" dirty="0" smtClean="0"/>
              <a:t> (drugs, trafficking </a:t>
            </a:r>
            <a:r>
              <a:rPr lang="en-US" altLang="en-US" baseline="0" dirty="0" err="1" smtClean="0"/>
              <a:t>etc</a:t>
            </a:r>
            <a:r>
              <a:rPr lang="en-US" altLang="en-US" baseline="0" dirty="0" smtClean="0"/>
              <a:t>), </a:t>
            </a:r>
            <a:r>
              <a:rPr lang="en-US" altLang="en-US" baseline="0" dirty="0" err="1" smtClean="0"/>
              <a:t>fradulent</a:t>
            </a:r>
            <a:r>
              <a:rPr lang="en-US" altLang="en-US" baseline="0" dirty="0" smtClean="0"/>
              <a:t> </a:t>
            </a:r>
            <a:r>
              <a:rPr lang="en-US" altLang="en-US" baseline="0" dirty="0" err="1" smtClean="0"/>
              <a:t>commerical</a:t>
            </a:r>
            <a:r>
              <a:rPr lang="en-US" altLang="en-US" baseline="0" dirty="0" smtClean="0"/>
              <a:t> </a:t>
            </a:r>
            <a:r>
              <a:rPr lang="en-US" altLang="en-US" baseline="0" dirty="0" err="1" smtClean="0"/>
              <a:t>activites</a:t>
            </a:r>
            <a:r>
              <a:rPr lang="en-US" altLang="en-US" baseline="0" dirty="0" smtClean="0"/>
              <a:t> – so where companies deliberately alter the prices they charge to enable cash to be shifted, and tax dodging usually ends up as a result either deliberate or not of all of these, cash ends up somewhere else, often not declared and no tax paid.</a:t>
            </a:r>
          </a:p>
          <a:p>
            <a:endParaRPr lang="en-US" altLang="en-US" baseline="0" dirty="0" smtClean="0"/>
          </a:p>
          <a:p>
            <a:r>
              <a:rPr lang="en-US" altLang="en-US" baseline="0" dirty="0" smtClean="0"/>
              <a:t>There is another way of looking at this, and maybe because I come from Christian Aid I find it useful to look at it in relation to sin, and we can see three sins, one or more of these, and we’re looking at an IFF</a:t>
            </a:r>
          </a:p>
          <a:p>
            <a:r>
              <a:rPr lang="en-US" altLang="en-US" baseline="0" dirty="0" smtClean="0"/>
              <a:t> - sin at origin – the funds are acquired illegally – looking </a:t>
            </a:r>
            <a:r>
              <a:rPr lang="en-US" altLang="en-US" baseline="0" dirty="0" err="1" smtClean="0"/>
              <a:t>especailly</a:t>
            </a:r>
            <a:r>
              <a:rPr lang="en-US" altLang="en-US" baseline="0" dirty="0" smtClean="0"/>
              <a:t> at the corruption and criminal activities here</a:t>
            </a:r>
          </a:p>
          <a:p>
            <a:pPr marL="171450" indent="-171450">
              <a:buFontTx/>
              <a:buChar char="-"/>
            </a:pPr>
            <a:r>
              <a:rPr lang="en-US" altLang="en-US" baseline="0" dirty="0" smtClean="0"/>
              <a:t>Sin at transfer – when the funds are moved something dodgy happens – here we’re looking at the trade and transfer mispricing</a:t>
            </a:r>
          </a:p>
          <a:p>
            <a:pPr marL="171450" indent="-171450">
              <a:buFontTx/>
              <a:buChar char="-"/>
            </a:pPr>
            <a:r>
              <a:rPr lang="en-US" altLang="en-US" baseline="0" dirty="0" smtClean="0"/>
              <a:t>Sin abroad – once the funds have gone somewhere else, they’re not declared, either the funds are not declared, or the owners of the funds are not declared</a:t>
            </a:r>
          </a:p>
          <a:p>
            <a:pPr marL="0" indent="0">
              <a:buFontTx/>
              <a:buNone/>
            </a:pPr>
            <a:endParaRPr lang="en-US" altLang="en-US" baseline="0" dirty="0" smtClean="0"/>
          </a:p>
          <a:p>
            <a:pPr marL="0" indent="0">
              <a:buFontTx/>
              <a:buNone/>
            </a:pPr>
            <a:r>
              <a:rPr lang="en-US" altLang="en-US" baseline="0" dirty="0" smtClean="0"/>
              <a:t>So what are IFFs, they are a financial sin.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3</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r>
              <a:rPr lang="en-US" altLang="en-US" baseline="0" dirty="0" smtClean="0"/>
              <a:t>That’s what they are, but the more pertinent question is what is the impact.</a:t>
            </a:r>
          </a:p>
          <a:p>
            <a:r>
              <a:rPr lang="en-US" altLang="en-US" baseline="0" dirty="0" smtClean="0"/>
              <a:t>Impact is significant:</a:t>
            </a:r>
          </a:p>
          <a:p>
            <a:pPr marL="171450" indent="-171450">
              <a:buFontTx/>
              <a:buChar char="-"/>
            </a:pPr>
            <a:r>
              <a:rPr lang="en-US" altLang="en-US" baseline="0" dirty="0" smtClean="0"/>
              <a:t>As said, most of these flows should have had taxes paid on them – taxes that could be used to fund public services.  The poorest, and especially women, suffer the most from these </a:t>
            </a:r>
            <a:r>
              <a:rPr lang="en-US" altLang="en-US" baseline="0" dirty="0" smtClean="0"/>
              <a:t>losses.  </a:t>
            </a:r>
            <a:endParaRPr lang="en-US" altLang="en-US" baseline="0" dirty="0" smtClean="0"/>
          </a:p>
          <a:p>
            <a:pPr marL="171450" indent="-171450">
              <a:buFontTx/>
              <a:buChar char="-"/>
            </a:pPr>
            <a:r>
              <a:rPr lang="en-US" altLang="en-US" baseline="0" dirty="0" smtClean="0"/>
              <a:t>But it’s not just the taxes, it’s also the capital, the money itself that is lost to the country – yet many developing countries desperate for investment.  For most countries domestic capital is the main source of investment, if that is disappearing abroad then going to suffer</a:t>
            </a:r>
          </a:p>
          <a:p>
            <a:pPr marL="171450" indent="-171450">
              <a:buFontTx/>
              <a:buChar char="-"/>
            </a:pPr>
            <a:r>
              <a:rPr lang="en-US" altLang="en-US" baseline="0" dirty="0" smtClean="0"/>
              <a:t>And it’s more than just the money – it’s about the attitudes and culture that develops.  By enabling corruption and tax evasion to become commonplace a culture develops that makes these things be seen as OK</a:t>
            </a:r>
          </a:p>
          <a:p>
            <a:pPr marL="171450" indent="-171450">
              <a:buFontTx/>
              <a:buChar char="-"/>
            </a:pPr>
            <a:endParaRPr lang="en-US" altLang="en-US" baseline="0" dirty="0" smtClean="0"/>
          </a:p>
          <a:p>
            <a:pPr marL="171450" indent="-171450">
              <a:buFontTx/>
              <a:buChar char="-"/>
            </a:pPr>
            <a:endParaRPr lang="en-US" alt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4</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r>
              <a:rPr lang="en-US" altLang="en-US" baseline="0" dirty="0" smtClean="0"/>
              <a:t>Why IFFs – well it’s all about the money</a:t>
            </a:r>
          </a:p>
          <a:p>
            <a:pPr marL="171450" indent="-171450">
              <a:buFontTx/>
              <a:buChar char="-"/>
            </a:pPr>
            <a:r>
              <a:rPr lang="en-US" altLang="en-US" baseline="0" dirty="0" smtClean="0"/>
              <a:t>Many will give all kinds of explanations</a:t>
            </a:r>
          </a:p>
          <a:p>
            <a:pPr marL="628650" lvl="1" indent="-171450">
              <a:buFontTx/>
              <a:buChar char="-"/>
            </a:pPr>
            <a:r>
              <a:rPr lang="en-US" altLang="en-US" baseline="0" dirty="0" smtClean="0"/>
              <a:t>Everyone else is doing it so only way to remain competitive</a:t>
            </a:r>
          </a:p>
          <a:p>
            <a:pPr marL="628650" lvl="1" indent="-171450">
              <a:buFontTx/>
              <a:buChar char="-"/>
            </a:pPr>
            <a:r>
              <a:rPr lang="en-US" altLang="en-US" baseline="0" dirty="0" smtClean="0"/>
              <a:t>Country has capital controls, only way around it</a:t>
            </a:r>
          </a:p>
          <a:p>
            <a:pPr marL="628650" lvl="1" indent="-171450">
              <a:buFontTx/>
              <a:buChar char="-"/>
            </a:pPr>
            <a:r>
              <a:rPr lang="en-US" altLang="en-US" baseline="0" dirty="0" smtClean="0"/>
              <a:t>Concerned about regime taking money away so hide it overseas</a:t>
            </a:r>
          </a:p>
          <a:p>
            <a:pPr marL="628650" lvl="1" indent="-171450">
              <a:buFontTx/>
              <a:buChar char="-"/>
            </a:pPr>
            <a:r>
              <a:rPr lang="en-US" altLang="en-US" baseline="0" dirty="0" smtClean="0"/>
              <a:t>It’s not really illicit, it’s just pushing the rules to their limits</a:t>
            </a:r>
          </a:p>
          <a:p>
            <a:pPr marL="628650" lvl="1" indent="-171450">
              <a:buFontTx/>
              <a:buChar char="-"/>
            </a:pPr>
            <a:r>
              <a:rPr lang="en-US" altLang="en-US" baseline="0" dirty="0" smtClean="0"/>
              <a:t>It’s how things are done in [insert countries name here]</a:t>
            </a:r>
          </a:p>
          <a:p>
            <a:pPr marL="171450" lvl="0" indent="-171450">
              <a:buFontTx/>
              <a:buChar char="-"/>
            </a:pPr>
            <a:r>
              <a:rPr lang="en-US" altLang="en-US" baseline="0" dirty="0" smtClean="0"/>
              <a:t>But when it comes down to it, it really is all about the money, and because they can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5</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alt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6</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alt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7</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alt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8</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alt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04875"/>
            <a:fld id="{1D11CA03-2952-4AE3-9FC0-2A44C3B6D566}" type="slidenum">
              <a:rPr lang="en-GB" altLang="en-US" smtClean="0"/>
              <a:pPr defTabSz="904875"/>
              <a:t>9</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alt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8BD4424-F341-4739-8E7E-FBFDACD0907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9F800B3-FB3A-4D99-A40D-37B18D6E461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33375"/>
            <a:ext cx="2000250" cy="5400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4025" y="333375"/>
            <a:ext cx="58515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2CE917C-5DDA-4490-A282-21EE73D5729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C16EF51-912A-4407-BDBB-39167D55C67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A33AD2C-EDB3-4F3F-8668-8BC6FD1365D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57338"/>
            <a:ext cx="391795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8663" y="1557338"/>
            <a:ext cx="3919537"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261F5C5-F88E-451B-BC18-C7212D155A6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927EADFE-8DB2-4BBC-9D2C-0B03D0B9BF5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C7D7C3C2-7FDD-4702-9E8C-4333BE3BA17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CF15C48-99EE-4098-8F7C-4FC3359A51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5715B38-F92C-492D-8094-D66BBDFD475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DEAD2F2-188C-4046-B587-419FFD87C4C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userDrawn="1"/>
        </p:nvSpPr>
        <p:spPr bwMode="auto">
          <a:xfrm>
            <a:off x="8458200" y="0"/>
            <a:ext cx="685800" cy="6858000"/>
          </a:xfrm>
          <a:prstGeom prst="rect">
            <a:avLst/>
          </a:prstGeom>
          <a:solidFill>
            <a:srgbClr val="FF9900"/>
          </a:solidFill>
          <a:ln>
            <a:noFill/>
          </a:ln>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smtClean="0"/>
          </a:p>
        </p:txBody>
      </p:sp>
      <p:pic>
        <p:nvPicPr>
          <p:cNvPr id="1027" name="Picture 19" descr="PO r&amp;b vertical"/>
          <p:cNvPicPr>
            <a:picLocks noChangeAspect="1" noChangeArrowheads="1"/>
          </p:cNvPicPr>
          <p:nvPr userDrawn="1"/>
        </p:nvPicPr>
        <p:blipFill>
          <a:blip r:embed="rId13" cstate="print"/>
          <a:srcRect/>
          <a:stretch>
            <a:fillRect/>
          </a:stretch>
        </p:blipFill>
        <p:spPr bwMode="auto">
          <a:xfrm>
            <a:off x="8620125" y="381000"/>
            <a:ext cx="295275" cy="1774825"/>
          </a:xfrm>
          <a:prstGeom prst="rect">
            <a:avLst/>
          </a:prstGeom>
          <a:noFill/>
          <a:ln w="9525">
            <a:noFill/>
            <a:miter lim="800000"/>
            <a:headEnd/>
            <a:tailEnd/>
          </a:ln>
        </p:spPr>
      </p:pic>
      <p:pic>
        <p:nvPicPr>
          <p:cNvPr id="1028" name="Picture 20" descr="CA_red_RGB"/>
          <p:cNvPicPr>
            <a:picLocks noChangeAspect="1" noChangeArrowheads="1"/>
          </p:cNvPicPr>
          <p:nvPr userDrawn="1"/>
        </p:nvPicPr>
        <p:blipFill>
          <a:blip r:embed="rId14" cstate="print"/>
          <a:srcRect/>
          <a:stretch>
            <a:fillRect/>
          </a:stretch>
        </p:blipFill>
        <p:spPr bwMode="auto">
          <a:xfrm>
            <a:off x="304800" y="6065838"/>
            <a:ext cx="1273175" cy="563562"/>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4025" y="333375"/>
            <a:ext cx="8004175" cy="1069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3"/>
          <p:cNvSpPr>
            <a:spLocks noGrp="1" noChangeArrowheads="1"/>
          </p:cNvSpPr>
          <p:nvPr>
            <p:ph type="body" idx="1"/>
          </p:nvPr>
        </p:nvSpPr>
        <p:spPr bwMode="auto">
          <a:xfrm>
            <a:off x="468313" y="1557338"/>
            <a:ext cx="7989887"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5"/>
          <p:cNvSpPr>
            <a:spLocks noGrp="1" noChangeArrowheads="1"/>
          </p:cNvSpPr>
          <p:nvPr>
            <p:ph type="ftr" sz="quarter" idx="3"/>
          </p:nvPr>
        </p:nvSpPr>
        <p:spPr bwMode="auto">
          <a:xfrm>
            <a:off x="1828800" y="6096000"/>
            <a:ext cx="6523038" cy="53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FF0000"/>
                </a:solidFill>
              </a:defRPr>
            </a:lvl1pPr>
          </a:lstStyle>
          <a:p>
            <a:pPr>
              <a:defRPr/>
            </a:pPr>
            <a:endParaRPr lang="en-GB"/>
          </a:p>
        </p:txBody>
      </p:sp>
      <p:sp>
        <p:nvSpPr>
          <p:cNvPr id="3" name="Rectangle 6"/>
          <p:cNvSpPr>
            <a:spLocks noGrp="1" noChangeArrowheads="1"/>
          </p:cNvSpPr>
          <p:nvPr>
            <p:ph type="sldNum" sz="quarter" idx="4"/>
          </p:nvPr>
        </p:nvSpPr>
        <p:spPr bwMode="auto">
          <a:xfrm>
            <a:off x="7754938" y="5876925"/>
            <a:ext cx="1079500" cy="485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a:solidFill>
                  <a:schemeClr val="bg1"/>
                </a:solidFill>
              </a:defRPr>
            </a:lvl1pPr>
          </a:lstStyle>
          <a:p>
            <a:pPr>
              <a:defRPr/>
            </a:pPr>
            <a:fld id="{3D6EF273-8577-4D26-A7BF-57BAC75BC72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400" b="1">
          <a:solidFill>
            <a:srgbClr val="FF0000"/>
          </a:solidFill>
          <a:latin typeface="+mj-lt"/>
          <a:ea typeface="+mj-ea"/>
          <a:cs typeface="+mj-cs"/>
        </a:defRPr>
      </a:lvl1pPr>
      <a:lvl2pPr algn="l" rtl="0" eaLnBrk="0" fontAlgn="base" hangingPunct="0">
        <a:spcBef>
          <a:spcPct val="0"/>
        </a:spcBef>
        <a:spcAft>
          <a:spcPct val="0"/>
        </a:spcAft>
        <a:defRPr sz="4400" b="1">
          <a:solidFill>
            <a:srgbClr val="FF0000"/>
          </a:solidFill>
          <a:latin typeface="Arial" charset="0"/>
        </a:defRPr>
      </a:lvl2pPr>
      <a:lvl3pPr algn="l" rtl="0" eaLnBrk="0" fontAlgn="base" hangingPunct="0">
        <a:spcBef>
          <a:spcPct val="0"/>
        </a:spcBef>
        <a:spcAft>
          <a:spcPct val="0"/>
        </a:spcAft>
        <a:defRPr sz="4400" b="1">
          <a:solidFill>
            <a:srgbClr val="FF0000"/>
          </a:solidFill>
          <a:latin typeface="Arial" charset="0"/>
        </a:defRPr>
      </a:lvl3pPr>
      <a:lvl4pPr algn="l" rtl="0" eaLnBrk="0" fontAlgn="base" hangingPunct="0">
        <a:spcBef>
          <a:spcPct val="0"/>
        </a:spcBef>
        <a:spcAft>
          <a:spcPct val="0"/>
        </a:spcAft>
        <a:defRPr sz="4400" b="1">
          <a:solidFill>
            <a:srgbClr val="FF0000"/>
          </a:solidFill>
          <a:latin typeface="Arial" charset="0"/>
        </a:defRPr>
      </a:lvl4pPr>
      <a:lvl5pPr algn="l" rtl="0" eaLnBrk="0" fontAlgn="base" hangingPunct="0">
        <a:spcBef>
          <a:spcPct val="0"/>
        </a:spcBef>
        <a:spcAft>
          <a:spcPct val="0"/>
        </a:spcAft>
        <a:defRPr sz="4400" b="1">
          <a:solidFill>
            <a:srgbClr val="FF0000"/>
          </a:solidFill>
          <a:latin typeface="Arial" charset="0"/>
        </a:defRPr>
      </a:lvl5pPr>
      <a:lvl6pPr marL="457200" algn="l" rtl="0" fontAlgn="base">
        <a:spcBef>
          <a:spcPct val="0"/>
        </a:spcBef>
        <a:spcAft>
          <a:spcPct val="0"/>
        </a:spcAft>
        <a:defRPr sz="4400" b="1">
          <a:solidFill>
            <a:srgbClr val="FF0000"/>
          </a:solidFill>
          <a:latin typeface="Arial" charset="0"/>
        </a:defRPr>
      </a:lvl6pPr>
      <a:lvl7pPr marL="914400" algn="l" rtl="0" fontAlgn="base">
        <a:spcBef>
          <a:spcPct val="0"/>
        </a:spcBef>
        <a:spcAft>
          <a:spcPct val="0"/>
        </a:spcAft>
        <a:defRPr sz="4400" b="1">
          <a:solidFill>
            <a:srgbClr val="FF0000"/>
          </a:solidFill>
          <a:latin typeface="Arial" charset="0"/>
        </a:defRPr>
      </a:lvl7pPr>
      <a:lvl8pPr marL="1371600" algn="l" rtl="0" fontAlgn="base">
        <a:spcBef>
          <a:spcPct val="0"/>
        </a:spcBef>
        <a:spcAft>
          <a:spcPct val="0"/>
        </a:spcAft>
        <a:defRPr sz="4400" b="1">
          <a:solidFill>
            <a:srgbClr val="FF0000"/>
          </a:solidFill>
          <a:latin typeface="Arial" charset="0"/>
        </a:defRPr>
      </a:lvl8pPr>
      <a:lvl9pPr marL="1828800" algn="l" rtl="0" fontAlgn="base">
        <a:spcBef>
          <a:spcPct val="0"/>
        </a:spcBef>
        <a:spcAft>
          <a:spcPct val="0"/>
        </a:spcAft>
        <a:defRPr sz="4400" b="1">
          <a:solidFill>
            <a:srgbClr val="FF0000"/>
          </a:solidFill>
          <a:latin typeface="Arial" charset="0"/>
        </a:defRPr>
      </a:lvl9pPr>
    </p:titleStyle>
    <p:bodyStyle>
      <a:lvl1pPr marL="711200" indent="-711200" algn="l" rtl="0" eaLnBrk="0" fontAlgn="base" hangingPunct="0">
        <a:spcBef>
          <a:spcPct val="20000"/>
        </a:spcBef>
        <a:spcAft>
          <a:spcPct val="0"/>
        </a:spcAft>
        <a:buClr>
          <a:srgbClr val="FF0000"/>
        </a:buClr>
        <a:buFont typeface="Arial" charset="0"/>
        <a:buBlip>
          <a:blip r:embed="rId15"/>
        </a:buBlip>
        <a:defRPr sz="3200">
          <a:solidFill>
            <a:schemeClr val="tx1"/>
          </a:solidFill>
          <a:latin typeface="+mn-lt"/>
          <a:ea typeface="+mn-ea"/>
          <a:cs typeface="+mn-cs"/>
        </a:defRPr>
      </a:lvl1pPr>
      <a:lvl2pPr marL="1277938" indent="-285750" algn="l" rtl="0" eaLnBrk="0" fontAlgn="base" hangingPunct="0">
        <a:spcBef>
          <a:spcPct val="20000"/>
        </a:spcBef>
        <a:spcAft>
          <a:spcPct val="0"/>
        </a:spcAft>
        <a:buClr>
          <a:schemeClr val="bg2"/>
        </a:buClr>
        <a:buFont typeface="Arial" charset="0"/>
        <a:buChar char="■"/>
        <a:defRPr sz="2800">
          <a:solidFill>
            <a:schemeClr val="tx1"/>
          </a:solidFill>
          <a:latin typeface="+mn-lt"/>
        </a:defRPr>
      </a:lvl2pPr>
      <a:lvl3pPr marL="1685925" indent="-228600" algn="l" rtl="0" eaLnBrk="0" fontAlgn="base" hangingPunct="0">
        <a:spcBef>
          <a:spcPct val="20000"/>
        </a:spcBef>
        <a:spcAft>
          <a:spcPct val="0"/>
        </a:spcAft>
        <a:buClr>
          <a:schemeClr val="bg2"/>
        </a:buClr>
        <a:buFont typeface="Arial" charset="0"/>
        <a:buChar char="■"/>
        <a:defRPr sz="2400">
          <a:solidFill>
            <a:schemeClr val="tx1"/>
          </a:solidFill>
          <a:latin typeface="+mn-lt"/>
        </a:defRPr>
      </a:lvl3pPr>
      <a:lvl4pPr marL="2093913"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4pPr>
      <a:lvl5pPr marL="25019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959100" indent="-228600" algn="l" rtl="0" fontAlgn="base">
        <a:spcBef>
          <a:spcPct val="20000"/>
        </a:spcBef>
        <a:spcAft>
          <a:spcPct val="0"/>
        </a:spcAft>
        <a:buClr>
          <a:schemeClr val="bg2"/>
        </a:buClr>
        <a:buFont typeface="Arial" charset="0"/>
        <a:buChar char="■"/>
        <a:defRPr sz="2000">
          <a:solidFill>
            <a:schemeClr val="tx1"/>
          </a:solidFill>
          <a:latin typeface="+mn-lt"/>
        </a:defRPr>
      </a:lvl6pPr>
      <a:lvl7pPr marL="3416300" indent="-228600" algn="l" rtl="0" fontAlgn="base">
        <a:spcBef>
          <a:spcPct val="20000"/>
        </a:spcBef>
        <a:spcAft>
          <a:spcPct val="0"/>
        </a:spcAft>
        <a:buClr>
          <a:schemeClr val="bg2"/>
        </a:buClr>
        <a:buFont typeface="Arial" charset="0"/>
        <a:buChar char="■"/>
        <a:defRPr sz="2000">
          <a:solidFill>
            <a:schemeClr val="tx1"/>
          </a:solidFill>
          <a:latin typeface="+mn-lt"/>
        </a:defRPr>
      </a:lvl7pPr>
      <a:lvl8pPr marL="3873500" indent="-228600" algn="l" rtl="0" fontAlgn="base">
        <a:spcBef>
          <a:spcPct val="20000"/>
        </a:spcBef>
        <a:spcAft>
          <a:spcPct val="0"/>
        </a:spcAft>
        <a:buClr>
          <a:schemeClr val="bg2"/>
        </a:buClr>
        <a:buFont typeface="Arial" charset="0"/>
        <a:buChar char="■"/>
        <a:defRPr sz="2000">
          <a:solidFill>
            <a:schemeClr val="tx1"/>
          </a:solidFill>
          <a:latin typeface="+mn-lt"/>
        </a:defRPr>
      </a:lvl8pPr>
      <a:lvl9pPr marL="4330700" indent="-228600" algn="l" rtl="0" fontAlgn="base">
        <a:spcBef>
          <a:spcPct val="20000"/>
        </a:spcBef>
        <a:spcAft>
          <a:spcPct val="0"/>
        </a:spcAft>
        <a:buClr>
          <a:schemeClr val="bg2"/>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tead@christian-ai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684213" y="404813"/>
            <a:ext cx="7772400" cy="3960812"/>
          </a:xfrm>
        </p:spPr>
        <p:txBody>
          <a:bodyPr/>
          <a:lstStyle/>
          <a:p>
            <a:pPr algn="ctr"/>
            <a:r>
              <a:rPr lang="en-GB" altLang="en-US" dirty="0" smtClean="0">
                <a:latin typeface="Cambria" pitchFamily="18" charset="0"/>
              </a:rPr>
              <a:t>Illicit Financial Flows:</a:t>
            </a:r>
            <a:br>
              <a:rPr lang="en-GB" altLang="en-US" dirty="0" smtClean="0">
                <a:latin typeface="Cambria" pitchFamily="18" charset="0"/>
              </a:rPr>
            </a:br>
            <a:r>
              <a:rPr lang="en-GB" altLang="en-US" dirty="0" smtClean="0">
                <a:latin typeface="Cambria" pitchFamily="18" charset="0"/>
              </a:rPr>
              <a:t>Who, What, Why, Where and When?</a:t>
            </a:r>
            <a:endParaRPr lang="en-GB" altLang="en-US" sz="4800" dirty="0" smtClean="0">
              <a:latin typeface="Cambria" pitchFamily="18" charset="0"/>
            </a:endParaRPr>
          </a:p>
        </p:txBody>
      </p:sp>
      <p:sp>
        <p:nvSpPr>
          <p:cNvPr id="2051" name="Subtitle 5"/>
          <p:cNvSpPr>
            <a:spLocks noGrp="1"/>
          </p:cNvSpPr>
          <p:nvPr>
            <p:ph type="subTitle" idx="1"/>
          </p:nvPr>
        </p:nvSpPr>
        <p:spPr>
          <a:xfrm>
            <a:off x="1371600" y="4437063"/>
            <a:ext cx="6400800" cy="1201737"/>
          </a:xfrm>
        </p:spPr>
        <p:txBody>
          <a:bodyPr/>
          <a:lstStyle/>
          <a:p>
            <a:r>
              <a:rPr lang="en-GB" altLang="en-US" sz="2000" smtClean="0">
                <a:latin typeface="Cambria" pitchFamily="18" charset="0"/>
              </a:rPr>
              <a:t>Joseph Stead – Senior Economic Justice Adviser, Christian Aid</a:t>
            </a:r>
          </a:p>
          <a:p>
            <a:r>
              <a:rPr lang="en-GB" altLang="en-US" sz="2000" smtClean="0">
                <a:latin typeface="Cambria" pitchFamily="18" charset="0"/>
                <a:hlinkClick r:id="rId3"/>
              </a:rPr>
              <a:t>jstead@christian-aid.org</a:t>
            </a:r>
            <a:r>
              <a:rPr lang="en-GB" altLang="en-US" sz="2000" smtClean="0">
                <a:latin typeface="Cambria" pitchFamily="18" charset="0"/>
              </a:rPr>
              <a:t> </a:t>
            </a:r>
          </a:p>
        </p:txBody>
      </p:sp>
      <p:sp>
        <p:nvSpPr>
          <p:cNvPr id="2052" name="Slide Number Placeholder 3"/>
          <p:cNvSpPr>
            <a:spLocks noGrp="1"/>
          </p:cNvSpPr>
          <p:nvPr>
            <p:ph type="sldNum" sz="quarter" idx="11"/>
          </p:nvPr>
        </p:nvSpPr>
        <p:spPr>
          <a:noFill/>
        </p:spPr>
        <p:txBody>
          <a:bodyPr/>
          <a:lstStyle/>
          <a:p>
            <a:fld id="{C202A318-59DA-4069-970D-3C49804270EE}" type="slidenum">
              <a:rPr lang="en-GB" altLang="en-US" smtClean="0"/>
              <a:pPr/>
              <a:t>1</a:t>
            </a:fld>
            <a:endParaRPr lang="en-GB"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2</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What?</a:t>
            </a:r>
          </a:p>
        </p:txBody>
      </p:sp>
      <p:sp>
        <p:nvSpPr>
          <p:cNvPr id="4104" name="Rectangle 18"/>
          <p:cNvSpPr>
            <a:spLocks noGrp="1" noChangeArrowheads="1"/>
          </p:cNvSpPr>
          <p:nvPr>
            <p:ph type="body" idx="1"/>
          </p:nvPr>
        </p:nvSpPr>
        <p:spPr>
          <a:xfrm>
            <a:off x="468313" y="1412776"/>
            <a:ext cx="7989887" cy="4537174"/>
          </a:xfrm>
        </p:spPr>
        <p:txBody>
          <a:bodyPr/>
          <a:lstStyle/>
          <a:p>
            <a:pPr eaLnBrk="1" hangingPunct="1"/>
            <a:r>
              <a:rPr lang="en-US" altLang="en-US" sz="2400" dirty="0" smtClean="0">
                <a:latin typeface="Cambria" pitchFamily="18" charset="0"/>
              </a:rPr>
              <a:t>Money that is illegally earned, transferred or spent</a:t>
            </a:r>
          </a:p>
          <a:p>
            <a:pPr lvl="1" eaLnBrk="1" hangingPunct="1"/>
            <a:r>
              <a:rPr lang="en-US" altLang="en-US" sz="2400" dirty="0" smtClean="0">
                <a:latin typeface="Cambria" pitchFamily="18" charset="0"/>
              </a:rPr>
              <a:t>Corruption</a:t>
            </a:r>
          </a:p>
          <a:p>
            <a:pPr lvl="1" eaLnBrk="1" hangingPunct="1"/>
            <a:r>
              <a:rPr lang="en-US" altLang="en-US" sz="2400" dirty="0" smtClean="0">
                <a:latin typeface="Cambria" pitchFamily="18" charset="0"/>
              </a:rPr>
              <a:t>Criminal activities</a:t>
            </a:r>
          </a:p>
          <a:p>
            <a:pPr lvl="1" eaLnBrk="1" hangingPunct="1"/>
            <a:r>
              <a:rPr lang="en-US" altLang="en-US" sz="2400" dirty="0" smtClean="0">
                <a:latin typeface="Cambria" pitchFamily="18" charset="0"/>
              </a:rPr>
              <a:t>Fraudulent commercial activities </a:t>
            </a:r>
          </a:p>
          <a:p>
            <a:pPr lvl="1" eaLnBrk="1" hangingPunct="1"/>
            <a:r>
              <a:rPr lang="en-US" altLang="en-US" sz="2400" dirty="0" smtClean="0">
                <a:latin typeface="Cambria" pitchFamily="18" charset="0"/>
              </a:rPr>
              <a:t>Tax dodging</a:t>
            </a:r>
          </a:p>
          <a:p>
            <a:pPr eaLnBrk="1" hangingPunct="1"/>
            <a:r>
              <a:rPr lang="en-US" altLang="en-US" sz="2400" dirty="0" smtClean="0">
                <a:latin typeface="Cambria" pitchFamily="18" charset="0"/>
              </a:rPr>
              <a:t>The 3 sins</a:t>
            </a:r>
          </a:p>
          <a:p>
            <a:pPr lvl="1" eaLnBrk="1" hangingPunct="1"/>
            <a:r>
              <a:rPr lang="en-US" altLang="en-US" sz="2400" dirty="0" smtClean="0">
                <a:latin typeface="Cambria" pitchFamily="18" charset="0"/>
              </a:rPr>
              <a:t>Sin at origin – funds acquired illegally</a:t>
            </a:r>
          </a:p>
          <a:p>
            <a:pPr lvl="1" eaLnBrk="1" hangingPunct="1"/>
            <a:r>
              <a:rPr lang="en-US" altLang="en-US" sz="2400" dirty="0" smtClean="0">
                <a:latin typeface="Cambria" pitchFamily="18" charset="0"/>
              </a:rPr>
              <a:t>Sin at transfer – not properly recorded</a:t>
            </a:r>
          </a:p>
          <a:p>
            <a:pPr lvl="1" eaLnBrk="1" hangingPunct="1"/>
            <a:r>
              <a:rPr lang="en-US" altLang="en-US" sz="2400" dirty="0" smtClean="0">
                <a:latin typeface="Cambria" pitchFamily="18" charset="0"/>
              </a:rPr>
              <a:t>Sin abroad – not declared</a:t>
            </a:r>
          </a:p>
          <a:p>
            <a:pPr marL="0" indent="0" eaLnBrk="1" hangingPunct="1">
              <a:buNone/>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fade">
                                      <p:cBhvr>
                                        <p:cTn id="7" dur="500"/>
                                        <p:tgtEl>
                                          <p:spTgt spid="4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xEl>
                                              <p:pRg st="1" end="1"/>
                                            </p:txEl>
                                          </p:spTgt>
                                        </p:tgtEl>
                                        <p:attrNameLst>
                                          <p:attrName>style.visibility</p:attrName>
                                        </p:attrNameLst>
                                      </p:cBhvr>
                                      <p:to>
                                        <p:strVal val="visible"/>
                                      </p:to>
                                    </p:set>
                                    <p:animEffect transition="in" filter="fade">
                                      <p:cBhvr>
                                        <p:cTn id="12" dur="500"/>
                                        <p:tgtEl>
                                          <p:spTgt spid="4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xEl>
                                              <p:pRg st="2" end="2"/>
                                            </p:txEl>
                                          </p:spTgt>
                                        </p:tgtEl>
                                        <p:attrNameLst>
                                          <p:attrName>style.visibility</p:attrName>
                                        </p:attrNameLst>
                                      </p:cBhvr>
                                      <p:to>
                                        <p:strVal val="visible"/>
                                      </p:to>
                                    </p:set>
                                    <p:animEffect transition="in" filter="fade">
                                      <p:cBhvr>
                                        <p:cTn id="17" dur="500"/>
                                        <p:tgtEl>
                                          <p:spTgt spid="4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xEl>
                                              <p:pRg st="3" end="3"/>
                                            </p:txEl>
                                          </p:spTgt>
                                        </p:tgtEl>
                                        <p:attrNameLst>
                                          <p:attrName>style.visibility</p:attrName>
                                        </p:attrNameLst>
                                      </p:cBhvr>
                                      <p:to>
                                        <p:strVal val="visible"/>
                                      </p:to>
                                    </p:set>
                                    <p:animEffect transition="in" filter="fade">
                                      <p:cBhvr>
                                        <p:cTn id="22" dur="500"/>
                                        <p:tgtEl>
                                          <p:spTgt spid="4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4">
                                            <p:txEl>
                                              <p:pRg st="4" end="4"/>
                                            </p:txEl>
                                          </p:spTgt>
                                        </p:tgtEl>
                                        <p:attrNameLst>
                                          <p:attrName>style.visibility</p:attrName>
                                        </p:attrNameLst>
                                      </p:cBhvr>
                                      <p:to>
                                        <p:strVal val="visible"/>
                                      </p:to>
                                    </p:set>
                                    <p:animEffect transition="in" filter="fade">
                                      <p:cBhvr>
                                        <p:cTn id="27" dur="500"/>
                                        <p:tgtEl>
                                          <p:spTgt spid="4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4">
                                            <p:txEl>
                                              <p:pRg st="5" end="5"/>
                                            </p:txEl>
                                          </p:spTgt>
                                        </p:tgtEl>
                                        <p:attrNameLst>
                                          <p:attrName>style.visibility</p:attrName>
                                        </p:attrNameLst>
                                      </p:cBhvr>
                                      <p:to>
                                        <p:strVal val="visible"/>
                                      </p:to>
                                    </p:set>
                                    <p:animEffect transition="in" filter="fade">
                                      <p:cBhvr>
                                        <p:cTn id="32" dur="500"/>
                                        <p:tgtEl>
                                          <p:spTgt spid="41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4">
                                            <p:txEl>
                                              <p:pRg st="6" end="6"/>
                                            </p:txEl>
                                          </p:spTgt>
                                        </p:tgtEl>
                                        <p:attrNameLst>
                                          <p:attrName>style.visibility</p:attrName>
                                        </p:attrNameLst>
                                      </p:cBhvr>
                                      <p:to>
                                        <p:strVal val="visible"/>
                                      </p:to>
                                    </p:set>
                                    <p:animEffect transition="in" filter="fade">
                                      <p:cBhvr>
                                        <p:cTn id="37" dur="500"/>
                                        <p:tgtEl>
                                          <p:spTgt spid="41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4">
                                            <p:txEl>
                                              <p:pRg st="7" end="7"/>
                                            </p:txEl>
                                          </p:spTgt>
                                        </p:tgtEl>
                                        <p:attrNameLst>
                                          <p:attrName>style.visibility</p:attrName>
                                        </p:attrNameLst>
                                      </p:cBhvr>
                                      <p:to>
                                        <p:strVal val="visible"/>
                                      </p:to>
                                    </p:set>
                                    <p:animEffect transition="in" filter="fade">
                                      <p:cBhvr>
                                        <p:cTn id="42" dur="500"/>
                                        <p:tgtEl>
                                          <p:spTgt spid="41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4">
                                            <p:txEl>
                                              <p:pRg st="8" end="8"/>
                                            </p:txEl>
                                          </p:spTgt>
                                        </p:tgtEl>
                                        <p:attrNameLst>
                                          <p:attrName>style.visibility</p:attrName>
                                        </p:attrNameLst>
                                      </p:cBhvr>
                                      <p:to>
                                        <p:strVal val="visible"/>
                                      </p:to>
                                    </p:set>
                                    <p:animEffect transition="in" filter="fade">
                                      <p:cBhvr>
                                        <p:cTn id="47" dur="500"/>
                                        <p:tgtEl>
                                          <p:spTgt spid="41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3</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What? </a:t>
            </a:r>
            <a:r>
              <a:rPr lang="en-US" altLang="en-US" sz="4000" dirty="0" smtClean="0">
                <a:latin typeface="Cambria" pitchFamily="18" charset="0"/>
              </a:rPr>
              <a:t> - Impact</a:t>
            </a:r>
            <a:endParaRPr lang="en-US" altLang="en-US" sz="4000" dirty="0" smtClean="0">
              <a:latin typeface="Cambria" pitchFamily="18" charset="0"/>
            </a:endParaRPr>
          </a:p>
        </p:txBody>
      </p:sp>
      <p:sp>
        <p:nvSpPr>
          <p:cNvPr id="4104" name="Rectangle 18"/>
          <p:cNvSpPr>
            <a:spLocks noGrp="1" noChangeArrowheads="1"/>
          </p:cNvSpPr>
          <p:nvPr>
            <p:ph type="body" idx="1"/>
          </p:nvPr>
        </p:nvSpPr>
        <p:spPr>
          <a:xfrm>
            <a:off x="468313" y="1412776"/>
            <a:ext cx="7989887" cy="4537174"/>
          </a:xfrm>
        </p:spPr>
        <p:txBody>
          <a:bodyPr/>
          <a:lstStyle/>
          <a:p>
            <a:pPr marL="0" indent="0" eaLnBrk="1" hangingPunct="1">
              <a:buNone/>
            </a:pPr>
            <a:r>
              <a:rPr lang="en-US" altLang="en-US" sz="2400" dirty="0" smtClean="0">
                <a:latin typeface="Cambria" pitchFamily="18" charset="0"/>
              </a:rPr>
              <a:t>Outflows have a significant impact on </a:t>
            </a:r>
            <a:r>
              <a:rPr lang="en-US" altLang="en-US" sz="2400" dirty="0" smtClean="0">
                <a:latin typeface="Cambria" pitchFamily="18" charset="0"/>
              </a:rPr>
              <a:t>development</a:t>
            </a:r>
          </a:p>
          <a:p>
            <a:pPr marL="0" indent="0" eaLnBrk="1" hangingPunct="1">
              <a:buNone/>
            </a:pPr>
            <a:endParaRPr lang="en-US" altLang="en-US" sz="2400" dirty="0" smtClean="0">
              <a:latin typeface="Cambria" pitchFamily="18" charset="0"/>
            </a:endParaRPr>
          </a:p>
          <a:p>
            <a:pPr eaLnBrk="1" hangingPunct="1"/>
            <a:r>
              <a:rPr lang="en-US" altLang="en-US" sz="2400" dirty="0">
                <a:latin typeface="Cambria" pitchFamily="18" charset="0"/>
              </a:rPr>
              <a:t>Lost tax </a:t>
            </a:r>
            <a:r>
              <a:rPr lang="en-US" altLang="en-US" sz="2400" dirty="0" smtClean="0">
                <a:latin typeface="Cambria" pitchFamily="18" charset="0"/>
              </a:rPr>
              <a:t>revenue</a:t>
            </a:r>
          </a:p>
          <a:p>
            <a:pPr lvl="1" eaLnBrk="1" hangingPunct="1"/>
            <a:r>
              <a:rPr lang="en-US" altLang="en-US" sz="2000" dirty="0" smtClean="0">
                <a:latin typeface="Cambria" pitchFamily="18" charset="0"/>
              </a:rPr>
              <a:t>Taxes are the primary source of funding</a:t>
            </a:r>
            <a:endParaRPr lang="en-US" altLang="en-US" sz="2000" dirty="0">
              <a:latin typeface="Cambria" pitchFamily="18" charset="0"/>
            </a:endParaRPr>
          </a:p>
          <a:p>
            <a:pPr eaLnBrk="1" hangingPunct="1"/>
            <a:r>
              <a:rPr lang="en-US" altLang="en-US" sz="2400" dirty="0" smtClean="0">
                <a:latin typeface="Cambria" pitchFamily="18" charset="0"/>
              </a:rPr>
              <a:t>Lost </a:t>
            </a:r>
            <a:r>
              <a:rPr lang="en-US" altLang="en-US" sz="2400" dirty="0" smtClean="0">
                <a:latin typeface="Cambria" pitchFamily="18" charset="0"/>
              </a:rPr>
              <a:t>capital for </a:t>
            </a:r>
            <a:r>
              <a:rPr lang="en-US" altLang="en-US" sz="2400" dirty="0" smtClean="0">
                <a:latin typeface="Cambria" pitchFamily="18" charset="0"/>
              </a:rPr>
              <a:t>investment</a:t>
            </a:r>
          </a:p>
          <a:p>
            <a:pPr lvl="1" eaLnBrk="1" hangingPunct="1"/>
            <a:r>
              <a:rPr lang="en-US" altLang="en-US" sz="2000" dirty="0" smtClean="0">
                <a:latin typeface="Cambria" pitchFamily="18" charset="0"/>
              </a:rPr>
              <a:t>SDGs face an investment gap of $2.5trillion</a:t>
            </a:r>
            <a:endParaRPr lang="en-US" altLang="en-US" sz="2000" dirty="0" smtClean="0">
              <a:latin typeface="Cambria" pitchFamily="18" charset="0"/>
            </a:endParaRPr>
          </a:p>
          <a:p>
            <a:pPr eaLnBrk="1" hangingPunct="1"/>
            <a:r>
              <a:rPr lang="en-US" altLang="en-US" sz="2400" dirty="0" smtClean="0">
                <a:latin typeface="Cambria" pitchFamily="18" charset="0"/>
              </a:rPr>
              <a:t>Perpetuates </a:t>
            </a:r>
            <a:r>
              <a:rPr lang="en-US" altLang="en-US" sz="2400" dirty="0" smtClean="0">
                <a:latin typeface="Cambria" pitchFamily="18" charset="0"/>
              </a:rPr>
              <a:t>culture of corruption and </a:t>
            </a:r>
            <a:r>
              <a:rPr lang="en-US" altLang="en-US" sz="2400" dirty="0" smtClean="0">
                <a:latin typeface="Cambria" pitchFamily="18" charset="0"/>
              </a:rPr>
              <a:t>evasion</a:t>
            </a:r>
          </a:p>
          <a:p>
            <a:pPr marL="992188" lvl="1" indent="0" eaLnBrk="1" hangingPunct="1">
              <a:buNone/>
            </a:pPr>
            <a:endParaRPr lang="en-US" altLang="en-US" sz="2000" dirty="0" smtClean="0"/>
          </a:p>
          <a:p>
            <a:pPr eaLnBrk="1" hangingPunct="1"/>
            <a:endParaRPr lang="en-US" altLang="en-US" dirty="0" smtClean="0"/>
          </a:p>
        </p:txBody>
      </p:sp>
    </p:spTree>
    <p:extLst>
      <p:ext uri="{BB962C8B-B14F-4D97-AF65-F5344CB8AC3E}">
        <p14:creationId xmlns:p14="http://schemas.microsoft.com/office/powerpoint/2010/main" val="2126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xEl>
                                              <p:pRg st="2" end="2"/>
                                            </p:txEl>
                                          </p:spTgt>
                                        </p:tgtEl>
                                        <p:attrNameLst>
                                          <p:attrName>style.visibility</p:attrName>
                                        </p:attrNameLst>
                                      </p:cBhvr>
                                      <p:to>
                                        <p:strVal val="visible"/>
                                      </p:to>
                                    </p:set>
                                    <p:animEffect transition="in" filter="fade">
                                      <p:cBhvr>
                                        <p:cTn id="7" dur="500"/>
                                        <p:tgtEl>
                                          <p:spTgt spid="410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4">
                                            <p:txEl>
                                              <p:pRg st="3" end="3"/>
                                            </p:txEl>
                                          </p:spTgt>
                                        </p:tgtEl>
                                        <p:attrNameLst>
                                          <p:attrName>style.visibility</p:attrName>
                                        </p:attrNameLst>
                                      </p:cBhvr>
                                      <p:to>
                                        <p:strVal val="visible"/>
                                      </p:to>
                                    </p:set>
                                    <p:animEffect transition="in" filter="fade">
                                      <p:cBhvr>
                                        <p:cTn id="10" dur="500"/>
                                        <p:tgtEl>
                                          <p:spTgt spid="410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4">
                                            <p:txEl>
                                              <p:pRg st="4" end="4"/>
                                            </p:txEl>
                                          </p:spTgt>
                                        </p:tgtEl>
                                        <p:attrNameLst>
                                          <p:attrName>style.visibility</p:attrName>
                                        </p:attrNameLst>
                                      </p:cBhvr>
                                      <p:to>
                                        <p:strVal val="visible"/>
                                      </p:to>
                                    </p:set>
                                    <p:animEffect transition="in" filter="fade">
                                      <p:cBhvr>
                                        <p:cTn id="15" dur="500"/>
                                        <p:tgtEl>
                                          <p:spTgt spid="410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xEl>
                                              <p:pRg st="5" end="5"/>
                                            </p:txEl>
                                          </p:spTgt>
                                        </p:tgtEl>
                                        <p:attrNameLst>
                                          <p:attrName>style.visibility</p:attrName>
                                        </p:attrNameLst>
                                      </p:cBhvr>
                                      <p:to>
                                        <p:strVal val="visible"/>
                                      </p:to>
                                    </p:set>
                                    <p:animEffect transition="in" filter="fade">
                                      <p:cBhvr>
                                        <p:cTn id="18" dur="500"/>
                                        <p:tgtEl>
                                          <p:spTgt spid="410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4">
                                            <p:txEl>
                                              <p:pRg st="6" end="6"/>
                                            </p:txEl>
                                          </p:spTgt>
                                        </p:tgtEl>
                                        <p:attrNameLst>
                                          <p:attrName>style.visibility</p:attrName>
                                        </p:attrNameLst>
                                      </p:cBhvr>
                                      <p:to>
                                        <p:strVal val="visible"/>
                                      </p:to>
                                    </p:set>
                                    <p:animEffect transition="in" filter="fade">
                                      <p:cBhvr>
                                        <p:cTn id="23" dur="500"/>
                                        <p:tgtEl>
                                          <p:spTgt spid="41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4</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Why</a:t>
            </a:r>
          </a:p>
        </p:txBody>
      </p:sp>
      <p:sp>
        <p:nvSpPr>
          <p:cNvPr id="4104" name="Rectangle 18"/>
          <p:cNvSpPr>
            <a:spLocks noGrp="1" noChangeArrowheads="1"/>
          </p:cNvSpPr>
          <p:nvPr>
            <p:ph type="body" idx="1"/>
          </p:nvPr>
        </p:nvSpPr>
        <p:spPr>
          <a:xfrm>
            <a:off x="468313" y="1412776"/>
            <a:ext cx="7989887" cy="4537174"/>
          </a:xfrm>
        </p:spPr>
        <p:txBody>
          <a:bodyPr/>
          <a:lstStyle/>
          <a:p>
            <a:pPr marL="0" indent="0" eaLnBrk="1" hangingPunct="1">
              <a:buNone/>
            </a:pPr>
            <a:endParaRPr lang="en-US" altLang="en-US" dirty="0" smtClean="0"/>
          </a:p>
          <a:p>
            <a:pPr marL="0" indent="0" eaLnBrk="1" hangingPunct="1">
              <a:buNone/>
            </a:pPr>
            <a:endParaRPr lang="en-US"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5" y="332656"/>
            <a:ext cx="720080" cy="10735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16" y="1628800"/>
            <a:ext cx="7004270" cy="3939902"/>
          </a:xfrm>
          <a:prstGeom prst="rect">
            <a:avLst/>
          </a:prstGeom>
        </p:spPr>
      </p:pic>
    </p:spTree>
    <p:extLst>
      <p:ext uri="{BB962C8B-B14F-4D97-AF65-F5344CB8AC3E}">
        <p14:creationId xmlns:p14="http://schemas.microsoft.com/office/powerpoint/2010/main" val="32435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5</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Who? – </a:t>
            </a:r>
            <a:r>
              <a:rPr lang="en-US" altLang="en-US" sz="3200" dirty="0" smtClean="0">
                <a:latin typeface="Cambria" pitchFamily="18" charset="0"/>
              </a:rPr>
              <a:t>Those who control the money</a:t>
            </a:r>
          </a:p>
        </p:txBody>
      </p:sp>
      <p:sp>
        <p:nvSpPr>
          <p:cNvPr id="4104" name="Rectangle 18"/>
          <p:cNvSpPr>
            <a:spLocks noGrp="1" noChangeArrowheads="1"/>
          </p:cNvSpPr>
          <p:nvPr>
            <p:ph type="body" idx="1"/>
          </p:nvPr>
        </p:nvSpPr>
        <p:spPr>
          <a:xfrm>
            <a:off x="468313" y="1412776"/>
            <a:ext cx="2715095" cy="379512"/>
          </a:xfrm>
        </p:spPr>
        <p:txBody>
          <a:bodyPr/>
          <a:lstStyle/>
          <a:p>
            <a:pPr marL="0" indent="0" eaLnBrk="1" hangingPunct="1">
              <a:buNone/>
            </a:pPr>
            <a:r>
              <a:rPr lang="en-US" altLang="en-US" sz="2000" dirty="0"/>
              <a:t> </a:t>
            </a:r>
            <a:r>
              <a:rPr lang="en-US" altLang="en-US" sz="2000" dirty="0" smtClean="0">
                <a:latin typeface="Cambria" panose="02040503050406030204" pitchFamily="18" charset="0"/>
              </a:rPr>
              <a:t>The Corrupt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13" y="1792288"/>
            <a:ext cx="2664295" cy="31097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792288"/>
            <a:ext cx="2376264" cy="31097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1792288"/>
            <a:ext cx="2590800" cy="3109787"/>
          </a:xfrm>
          <a:prstGeom prst="rect">
            <a:avLst/>
          </a:prstGeom>
        </p:spPr>
      </p:pic>
      <p:sp>
        <p:nvSpPr>
          <p:cNvPr id="5" name="TextBox 4"/>
          <p:cNvSpPr txBox="1"/>
          <p:nvPr/>
        </p:nvSpPr>
        <p:spPr>
          <a:xfrm>
            <a:off x="3150641" y="1412776"/>
            <a:ext cx="2468712" cy="400110"/>
          </a:xfrm>
          <a:prstGeom prst="rect">
            <a:avLst/>
          </a:prstGeom>
          <a:noFill/>
        </p:spPr>
        <p:txBody>
          <a:bodyPr wrap="square" rtlCol="0">
            <a:spAutoFit/>
          </a:bodyPr>
          <a:lstStyle/>
          <a:p>
            <a:r>
              <a:rPr lang="en-GB" sz="2000" b="0" dirty="0" smtClean="0">
                <a:latin typeface="Cambria" panose="02040503050406030204" pitchFamily="18" charset="0"/>
              </a:rPr>
              <a:t>The Criminal</a:t>
            </a:r>
            <a:endParaRPr lang="en-GB" sz="2000" b="0" dirty="0">
              <a:latin typeface="Cambria" panose="02040503050406030204" pitchFamily="18" charset="0"/>
            </a:endParaRPr>
          </a:p>
        </p:txBody>
      </p:sp>
      <p:sp>
        <p:nvSpPr>
          <p:cNvPr id="6" name="TextBox 5"/>
          <p:cNvSpPr txBox="1"/>
          <p:nvPr/>
        </p:nvSpPr>
        <p:spPr>
          <a:xfrm>
            <a:off x="5619353" y="1397487"/>
            <a:ext cx="2625230" cy="400110"/>
          </a:xfrm>
          <a:prstGeom prst="rect">
            <a:avLst/>
          </a:prstGeom>
          <a:noFill/>
        </p:spPr>
        <p:txBody>
          <a:bodyPr wrap="square" rtlCol="0">
            <a:spAutoFit/>
          </a:bodyPr>
          <a:lstStyle/>
          <a:p>
            <a:r>
              <a:rPr lang="en-GB" sz="2000" b="0" dirty="0" smtClean="0">
                <a:latin typeface="Cambria" panose="02040503050406030204" pitchFamily="18" charset="0"/>
              </a:rPr>
              <a:t>The Corporate</a:t>
            </a:r>
            <a:endParaRPr lang="en-GB" sz="2000" b="0" dirty="0">
              <a:latin typeface="Cambria" panose="02040503050406030204" pitchFamily="18" charset="0"/>
            </a:endParaRPr>
          </a:p>
        </p:txBody>
      </p:sp>
      <p:sp>
        <p:nvSpPr>
          <p:cNvPr id="8" name="TextBox 7"/>
          <p:cNvSpPr txBox="1"/>
          <p:nvPr/>
        </p:nvSpPr>
        <p:spPr>
          <a:xfrm>
            <a:off x="5619353" y="4902076"/>
            <a:ext cx="2623567" cy="369332"/>
          </a:xfrm>
          <a:prstGeom prst="rect">
            <a:avLst/>
          </a:prstGeom>
          <a:noFill/>
        </p:spPr>
        <p:txBody>
          <a:bodyPr wrap="square" rtlCol="0">
            <a:spAutoFit/>
          </a:bodyPr>
          <a:lstStyle/>
          <a:p>
            <a:r>
              <a:rPr lang="en-GB" b="0" dirty="0" smtClean="0">
                <a:latin typeface="Cambria" panose="02040503050406030204" pitchFamily="18" charset="0"/>
              </a:rPr>
              <a:t>By far the largest</a:t>
            </a:r>
            <a:endParaRPr lang="en-GB" b="0" dirty="0">
              <a:latin typeface="Cambria" panose="02040503050406030204" pitchFamily="18" charset="0"/>
            </a:endParaRPr>
          </a:p>
        </p:txBody>
      </p:sp>
    </p:spTree>
    <p:extLst>
      <p:ext uri="{BB962C8B-B14F-4D97-AF65-F5344CB8AC3E}">
        <p14:creationId xmlns:p14="http://schemas.microsoft.com/office/powerpoint/2010/main" val="28644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6</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Who? </a:t>
            </a:r>
            <a:r>
              <a:rPr lang="en-US" altLang="en-US" sz="3200" dirty="0" smtClean="0">
                <a:latin typeface="Cambria" pitchFamily="18" charset="0"/>
              </a:rPr>
              <a:t>Those who enable the flows</a:t>
            </a:r>
          </a:p>
        </p:txBody>
      </p:sp>
      <p:sp>
        <p:nvSpPr>
          <p:cNvPr id="4104" name="Rectangle 18"/>
          <p:cNvSpPr>
            <a:spLocks noGrp="1" noChangeArrowheads="1"/>
          </p:cNvSpPr>
          <p:nvPr>
            <p:ph type="body" idx="1"/>
          </p:nvPr>
        </p:nvSpPr>
        <p:spPr>
          <a:xfrm>
            <a:off x="468314" y="1412776"/>
            <a:ext cx="3904492" cy="864096"/>
          </a:xfrm>
        </p:spPr>
        <p:txBody>
          <a:bodyPr/>
          <a:lstStyle/>
          <a:p>
            <a:pPr marL="0" indent="0" eaLnBrk="1" hangingPunct="1">
              <a:buNone/>
            </a:pPr>
            <a:r>
              <a:rPr lang="en-US" altLang="en-US" sz="2000" dirty="0" smtClean="0">
                <a:latin typeface="Cambria" panose="02040503050406030204" pitchFamily="18" charset="0"/>
              </a:rPr>
              <a:t>Pin-stripe mafia</a:t>
            </a:r>
          </a:p>
          <a:p>
            <a:pPr marL="0" indent="0" eaLnBrk="1" hangingPunct="1">
              <a:buNone/>
            </a:pPr>
            <a:r>
              <a:rPr lang="en-US" altLang="en-US" sz="2000" dirty="0" smtClean="0">
                <a:latin typeface="Cambria" panose="02040503050406030204" pitchFamily="18" charset="0"/>
              </a:rPr>
              <a:t>(lawyers and accountants)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16" y="2276872"/>
            <a:ext cx="3787489" cy="29589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76872"/>
            <a:ext cx="3816424" cy="2958975"/>
          </a:xfrm>
          <a:prstGeom prst="rect">
            <a:avLst/>
          </a:prstGeom>
        </p:spPr>
      </p:pic>
      <p:sp>
        <p:nvSpPr>
          <p:cNvPr id="5" name="TextBox 4"/>
          <p:cNvSpPr txBox="1"/>
          <p:nvPr/>
        </p:nvSpPr>
        <p:spPr>
          <a:xfrm>
            <a:off x="4572000" y="1484784"/>
            <a:ext cx="3816424" cy="400110"/>
          </a:xfrm>
          <a:prstGeom prst="rect">
            <a:avLst/>
          </a:prstGeom>
          <a:noFill/>
        </p:spPr>
        <p:txBody>
          <a:bodyPr wrap="square" rtlCol="0">
            <a:spAutoFit/>
          </a:bodyPr>
          <a:lstStyle/>
          <a:p>
            <a:r>
              <a:rPr lang="en-GB" sz="2000" b="0" dirty="0" smtClean="0">
                <a:latin typeface="Cambria" panose="02040503050406030204" pitchFamily="18" charset="0"/>
              </a:rPr>
              <a:t>Governments</a:t>
            </a:r>
            <a:endParaRPr lang="en-GB" sz="2000" b="0" dirty="0">
              <a:latin typeface="Cambria" panose="02040503050406030204" pitchFamily="18" charset="0"/>
            </a:endParaRPr>
          </a:p>
        </p:txBody>
      </p:sp>
    </p:spTree>
    <p:extLst>
      <p:ext uri="{BB962C8B-B14F-4D97-AF65-F5344CB8AC3E}">
        <p14:creationId xmlns:p14="http://schemas.microsoft.com/office/powerpoint/2010/main" val="9589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10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7</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Who? </a:t>
            </a:r>
            <a:r>
              <a:rPr lang="en-US" altLang="en-US" sz="3200" dirty="0" smtClean="0">
                <a:latin typeface="Cambria" pitchFamily="18" charset="0"/>
              </a:rPr>
              <a:t>Those who suffer as a result</a:t>
            </a:r>
          </a:p>
        </p:txBody>
      </p:sp>
      <p:sp>
        <p:nvSpPr>
          <p:cNvPr id="4104" name="Rectangle 18"/>
          <p:cNvSpPr>
            <a:spLocks noGrp="1" noChangeArrowheads="1"/>
          </p:cNvSpPr>
          <p:nvPr>
            <p:ph type="body" idx="1"/>
          </p:nvPr>
        </p:nvSpPr>
        <p:spPr>
          <a:xfrm>
            <a:off x="468313" y="1412776"/>
            <a:ext cx="2447503" cy="2113048"/>
          </a:xfrm>
        </p:spPr>
        <p:txBody>
          <a:bodyPr/>
          <a:lstStyle/>
          <a:p>
            <a:pPr marL="0" indent="0" eaLnBrk="1" hangingPunct="1">
              <a:buNone/>
            </a:pPr>
            <a:r>
              <a:rPr lang="en-US" altLang="en-US" sz="2000" dirty="0" smtClean="0">
                <a:latin typeface="Cambria" panose="02040503050406030204" pitchFamily="18" charset="0"/>
              </a:rPr>
              <a:t>The poorest suffer most </a:t>
            </a:r>
          </a:p>
          <a:p>
            <a:pPr marL="0" indent="0" eaLnBrk="1" hangingPunct="1">
              <a:buNone/>
            </a:pPr>
            <a:r>
              <a:rPr lang="en-US" altLang="en-US" sz="2000" dirty="0" smtClean="0">
                <a:latin typeface="Cambria" panose="02040503050406030204" pitchFamily="18" charset="0"/>
              </a:rPr>
              <a:t>(women especially)</a:t>
            </a:r>
          </a:p>
          <a:p>
            <a:pPr marL="0" indent="0" eaLnBrk="1" hangingPunct="1">
              <a:buNone/>
            </a:pPr>
            <a:endParaRPr lang="en-US" altLang="en-US" sz="2000" dirty="0">
              <a:latin typeface="Cambria" panose="02040503050406030204" pitchFamily="18" charset="0"/>
            </a:endParaRPr>
          </a:p>
          <a:p>
            <a:pPr marL="0" indent="0" eaLnBrk="1" hangingPunct="1">
              <a:buNone/>
            </a:pPr>
            <a:endParaRPr lang="en-US" altLang="en-US" sz="2000" dirty="0" smtClean="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33" y="3717032"/>
            <a:ext cx="5238750" cy="2476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3" y="1364624"/>
            <a:ext cx="5238750" cy="2161200"/>
          </a:xfrm>
          <a:prstGeom prst="rect">
            <a:avLst/>
          </a:prstGeom>
        </p:spPr>
      </p:pic>
      <p:sp>
        <p:nvSpPr>
          <p:cNvPr id="6" name="TextBox 5"/>
          <p:cNvSpPr txBox="1"/>
          <p:nvPr/>
        </p:nvSpPr>
        <p:spPr>
          <a:xfrm>
            <a:off x="467544" y="3861048"/>
            <a:ext cx="2376264" cy="400110"/>
          </a:xfrm>
          <a:prstGeom prst="rect">
            <a:avLst/>
          </a:prstGeom>
          <a:noFill/>
        </p:spPr>
        <p:txBody>
          <a:bodyPr wrap="square" rtlCol="0">
            <a:spAutoFit/>
          </a:bodyPr>
          <a:lstStyle/>
          <a:p>
            <a:r>
              <a:rPr lang="en-GB" sz="2000" b="0" dirty="0" smtClean="0">
                <a:latin typeface="Cambria" panose="02040503050406030204" pitchFamily="18" charset="0"/>
              </a:rPr>
              <a:t>Society as a whole</a:t>
            </a:r>
            <a:endParaRPr lang="en-GB" sz="2000" b="0" dirty="0">
              <a:latin typeface="Cambria" panose="02040503050406030204" pitchFamily="18" charset="0"/>
            </a:endParaRPr>
          </a:p>
        </p:txBody>
      </p:sp>
    </p:spTree>
    <p:extLst>
      <p:ext uri="{BB962C8B-B14F-4D97-AF65-F5344CB8AC3E}">
        <p14:creationId xmlns:p14="http://schemas.microsoft.com/office/powerpoint/2010/main" val="21203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104">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10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8</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395536" y="332656"/>
            <a:ext cx="8062664" cy="1223417"/>
          </a:xfrm>
          <a:noFill/>
        </p:spPr>
        <p:txBody>
          <a:bodyPr/>
          <a:lstStyle/>
          <a:p>
            <a:pPr eaLnBrk="1" hangingPunct="1"/>
            <a:r>
              <a:rPr lang="en-US" altLang="en-US" sz="4000" dirty="0" smtClean="0">
                <a:latin typeface="Cambria" pitchFamily="18" charset="0"/>
              </a:rPr>
              <a:t>Where?</a:t>
            </a:r>
          </a:p>
        </p:txBody>
      </p:sp>
      <p:sp>
        <p:nvSpPr>
          <p:cNvPr id="4104" name="Rectangle 18"/>
          <p:cNvSpPr>
            <a:spLocks noGrp="1" noChangeArrowheads="1"/>
          </p:cNvSpPr>
          <p:nvPr>
            <p:ph type="body" idx="1"/>
          </p:nvPr>
        </p:nvSpPr>
        <p:spPr>
          <a:xfrm>
            <a:off x="468313" y="1412776"/>
            <a:ext cx="7989887" cy="4537174"/>
          </a:xfrm>
        </p:spPr>
        <p:txBody>
          <a:bodyPr/>
          <a:lstStyle/>
          <a:p>
            <a:pPr eaLnBrk="1" hangingPunct="1"/>
            <a:r>
              <a:rPr lang="en-US" altLang="en-US" sz="2400" dirty="0" smtClean="0">
                <a:latin typeface="Cambria" pitchFamily="18" charset="0"/>
              </a:rPr>
              <a:t>Everywhere</a:t>
            </a:r>
          </a:p>
          <a:p>
            <a:pPr eaLnBrk="1" hangingPunct="1"/>
            <a:r>
              <a:rPr lang="en-US" altLang="en-US" sz="2400" dirty="0" smtClean="0">
                <a:latin typeface="Cambria" pitchFamily="18" charset="0"/>
              </a:rPr>
              <a:t>Flows out from developing countries</a:t>
            </a:r>
          </a:p>
          <a:p>
            <a:pPr eaLnBrk="1" hangingPunct="1"/>
            <a:r>
              <a:rPr lang="en-US" altLang="en-US" sz="2400" dirty="0" smtClean="0">
                <a:latin typeface="Cambria" pitchFamily="18" charset="0"/>
              </a:rPr>
              <a:t>Flows into tax havens (not just hot islands)</a:t>
            </a:r>
          </a:p>
          <a:p>
            <a:pPr eaLnBrk="1" hangingPunct="1"/>
            <a:endParaRPr lang="en-US" altLang="en-US" sz="2400" dirty="0">
              <a:latin typeface="Cambria" pitchFamily="18" charset="0"/>
            </a:endParaRPr>
          </a:p>
          <a:p>
            <a:pPr marL="0" indent="0" eaLnBrk="1" hangingPunct="1">
              <a:buNone/>
            </a:pPr>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76" y="2852738"/>
            <a:ext cx="6686550" cy="3171825"/>
          </a:xfrm>
          <a:prstGeom prst="rect">
            <a:avLst/>
          </a:prstGeom>
        </p:spPr>
      </p:pic>
    </p:spTree>
    <p:extLst>
      <p:ext uri="{BB962C8B-B14F-4D97-AF65-F5344CB8AC3E}">
        <p14:creationId xmlns:p14="http://schemas.microsoft.com/office/powerpoint/2010/main" val="156807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7C3EA1EB-27CE-4D38-844C-65EC0D781DD0}" type="slidenum">
              <a:rPr lang="en-GB" altLang="en-US" smtClean="0"/>
              <a:pPr/>
              <a:t>9</a:t>
            </a:fld>
            <a:endParaRPr lang="en-GB" altLang="en-US" smtClean="0"/>
          </a:p>
        </p:txBody>
      </p:sp>
      <p:sp>
        <p:nvSpPr>
          <p:cNvPr id="4099" name="Text Box 5"/>
          <p:cNvSpPr txBox="1">
            <a:spLocks noChangeArrowheads="1"/>
          </p:cNvSpPr>
          <p:nvPr/>
        </p:nvSpPr>
        <p:spPr bwMode="auto">
          <a:xfrm>
            <a:off x="519113" y="1792288"/>
            <a:ext cx="184150" cy="366712"/>
          </a:xfrm>
          <a:prstGeom prst="rect">
            <a:avLst/>
          </a:prstGeom>
          <a:noFill/>
          <a:ln w="9525">
            <a:noFill/>
            <a:miter lim="800000"/>
            <a:headEnd/>
            <a:tailEnd/>
          </a:ln>
        </p:spPr>
        <p:txBody>
          <a:bodyPr wrap="none">
            <a:spAutoFit/>
          </a:bodyPr>
          <a:lstStyle/>
          <a:p>
            <a:endParaRPr lang="en-US" altLang="en-US" b="0">
              <a:solidFill>
                <a:srgbClr val="FF9900"/>
              </a:solidFill>
            </a:endParaRPr>
          </a:p>
        </p:txBody>
      </p:sp>
      <p:sp>
        <p:nvSpPr>
          <p:cNvPr id="4100" name="AutoShape 7"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1" name="AutoShape 9" descr="9k="/>
          <p:cNvSpPr>
            <a:spLocks noChangeAspect="1" noChangeArrowheads="1"/>
          </p:cNvSpPr>
          <p:nvPr/>
        </p:nvSpPr>
        <p:spPr bwMode="auto">
          <a:xfrm>
            <a:off x="3771900" y="2852738"/>
            <a:ext cx="1600200" cy="1152525"/>
          </a:xfrm>
          <a:prstGeom prst="rect">
            <a:avLst/>
          </a:prstGeom>
          <a:noFill/>
          <a:ln w="9525">
            <a:noFill/>
            <a:miter lim="800000"/>
            <a:headEnd/>
            <a:tailEnd/>
          </a:ln>
        </p:spPr>
        <p:txBody>
          <a:bodyPr/>
          <a:lstStyle/>
          <a:p>
            <a:endParaRPr lang="en-US" altLang="en-US"/>
          </a:p>
        </p:txBody>
      </p:sp>
      <p:sp>
        <p:nvSpPr>
          <p:cNvPr id="4102" name="Text Box 16"/>
          <p:cNvSpPr txBox="1">
            <a:spLocks noChangeArrowheads="1"/>
          </p:cNvSpPr>
          <p:nvPr/>
        </p:nvSpPr>
        <p:spPr bwMode="auto">
          <a:xfrm>
            <a:off x="251520" y="332656"/>
            <a:ext cx="7993063" cy="641350"/>
          </a:xfrm>
          <a:prstGeom prst="rect">
            <a:avLst/>
          </a:prstGeom>
          <a:noFill/>
          <a:ln w="9525">
            <a:noFill/>
            <a:miter lim="800000"/>
            <a:headEnd/>
            <a:tailEnd/>
          </a:ln>
        </p:spPr>
        <p:txBody>
          <a:bodyPr>
            <a:spAutoFit/>
          </a:bodyPr>
          <a:lstStyle/>
          <a:p>
            <a:endParaRPr lang="en-GB" altLang="en-US" b="0"/>
          </a:p>
          <a:p>
            <a:endParaRPr lang="en-US" altLang="en-US" b="0"/>
          </a:p>
        </p:txBody>
      </p:sp>
      <p:sp>
        <p:nvSpPr>
          <p:cNvPr id="4103" name="Rectangle 17"/>
          <p:cNvSpPr>
            <a:spLocks noGrp="1" noChangeArrowheads="1"/>
          </p:cNvSpPr>
          <p:nvPr>
            <p:ph type="title"/>
          </p:nvPr>
        </p:nvSpPr>
        <p:spPr>
          <a:xfrm>
            <a:off x="467544" y="332656"/>
            <a:ext cx="8062664" cy="1223417"/>
          </a:xfrm>
          <a:noFill/>
        </p:spPr>
        <p:txBody>
          <a:bodyPr/>
          <a:lstStyle/>
          <a:p>
            <a:pPr eaLnBrk="1" hangingPunct="1"/>
            <a:r>
              <a:rPr lang="en-US" altLang="en-US" sz="4000" dirty="0" smtClean="0">
                <a:latin typeface="Cambria" pitchFamily="18" charset="0"/>
              </a:rPr>
              <a:t>When?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17" y="2271947"/>
            <a:ext cx="2958976" cy="29589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271947"/>
            <a:ext cx="4201729" cy="2958975"/>
          </a:xfrm>
          <a:prstGeom prst="rect">
            <a:avLst/>
          </a:prstGeom>
        </p:spPr>
      </p:pic>
      <p:sp>
        <p:nvSpPr>
          <p:cNvPr id="6" name="TextBox 5"/>
          <p:cNvSpPr txBox="1"/>
          <p:nvPr/>
        </p:nvSpPr>
        <p:spPr>
          <a:xfrm>
            <a:off x="4248051" y="1628800"/>
            <a:ext cx="3996532" cy="400110"/>
          </a:xfrm>
          <a:prstGeom prst="rect">
            <a:avLst/>
          </a:prstGeom>
          <a:noFill/>
        </p:spPr>
        <p:txBody>
          <a:bodyPr wrap="square" rtlCol="0">
            <a:spAutoFit/>
          </a:bodyPr>
          <a:lstStyle/>
          <a:p>
            <a:pPr algn="ctr"/>
            <a:r>
              <a:rPr lang="en-GB" sz="2000" b="0" dirty="0" smtClean="0">
                <a:latin typeface="Cambria" panose="02040503050406030204" pitchFamily="18" charset="0"/>
              </a:rPr>
              <a:t>Our Challenge is to make it the past</a:t>
            </a:r>
            <a:endParaRPr lang="en-GB" sz="2000" b="0" dirty="0">
              <a:latin typeface="Cambria" panose="02040503050406030204" pitchFamily="18" charset="0"/>
            </a:endParaRPr>
          </a:p>
        </p:txBody>
      </p:sp>
      <p:sp>
        <p:nvSpPr>
          <p:cNvPr id="8" name="TextBox 7"/>
          <p:cNvSpPr txBox="1"/>
          <p:nvPr/>
        </p:nvSpPr>
        <p:spPr>
          <a:xfrm>
            <a:off x="686917" y="1628800"/>
            <a:ext cx="2958976" cy="400110"/>
          </a:xfrm>
          <a:prstGeom prst="rect">
            <a:avLst/>
          </a:prstGeom>
          <a:noFill/>
        </p:spPr>
        <p:txBody>
          <a:bodyPr wrap="square" rtlCol="0">
            <a:spAutoFit/>
          </a:bodyPr>
          <a:lstStyle/>
          <a:p>
            <a:pPr algn="ctr"/>
            <a:r>
              <a:rPr lang="en-GB" sz="2000" b="0" dirty="0" smtClean="0">
                <a:latin typeface="Cambria" panose="02040503050406030204" pitchFamily="18" charset="0"/>
              </a:rPr>
              <a:t>NOW!</a:t>
            </a:r>
            <a:endParaRPr lang="en-GB" sz="2000" b="0" dirty="0">
              <a:latin typeface="Cambria" panose="02040503050406030204" pitchFamily="18" charset="0"/>
            </a:endParaRPr>
          </a:p>
        </p:txBody>
      </p:sp>
    </p:spTree>
    <p:extLst>
      <p:ext uri="{BB962C8B-B14F-4D97-AF65-F5344CB8AC3E}">
        <p14:creationId xmlns:p14="http://schemas.microsoft.com/office/powerpoint/2010/main" val="35433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CA PowerPoint Template v2">
  <a:themeElements>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 PowerPoint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 PowerPoint Template v2</Template>
  <TotalTime>18600</TotalTime>
  <Words>711</Words>
  <Application>Microsoft Office PowerPoint</Application>
  <PresentationFormat>On-screen Show (4:3)</PresentationFormat>
  <Paragraphs>82</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CA PowerPoint Template v2</vt:lpstr>
      <vt:lpstr>Illicit Financial Flows: Who, What, Why, Where and When?</vt:lpstr>
      <vt:lpstr>What?</vt:lpstr>
      <vt:lpstr>What?  - Impact</vt:lpstr>
      <vt:lpstr>Why</vt:lpstr>
      <vt:lpstr>Who? – Those who control the money</vt:lpstr>
      <vt:lpstr>Who? Those who enable the flows</vt:lpstr>
      <vt:lpstr>Who? Those who suffer as a result</vt:lpstr>
      <vt:lpstr>Where?</vt:lpstr>
      <vt:lpstr>When?</vt:lpstr>
    </vt:vector>
  </TitlesOfParts>
  <Company>Stephen Coyle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Countdown</dc:title>
  <dc:creator>Stephen Coyle</dc:creator>
  <cp:lastModifiedBy>Joseph Stead</cp:lastModifiedBy>
  <cp:revision>324</cp:revision>
  <cp:lastPrinted>2015-02-27T18:47:18Z</cp:lastPrinted>
  <dcterms:created xsi:type="dcterms:W3CDTF">1970-01-01T00:45:34Z</dcterms:created>
  <dcterms:modified xsi:type="dcterms:W3CDTF">2015-10-14T12:48:41Z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vt:lpwstr>
  </property>
  <property fmtid="{D5CDD505-2E9C-101B-9397-08002B2CF9AE}" pid="3" name="InternationalOperationsManual">
    <vt:lpwstr>0</vt:lpwstr>
  </property>
  <property fmtid="{D5CDD505-2E9C-101B-9397-08002B2CF9AE}" pid="4" name="PlanningReportingUnit">
    <vt:lpwstr>Advocacy and Influence</vt:lpwstr>
  </property>
  <property fmtid="{D5CDD505-2E9C-101B-9397-08002B2CF9AE}" pid="5" name="Team">
    <vt:lpwstr>Campaigns</vt:lpwstr>
  </property>
  <property fmtid="{D5CDD505-2E9C-101B-9397-08002B2CF9AE}" pid="6" name="FocusArea">
    <vt:lpwstr>Economic Justice</vt:lpwstr>
  </property>
  <property fmtid="{D5CDD505-2E9C-101B-9397-08002B2CF9AE}" pid="7" name="DocumentStatus">
    <vt:lpwstr>Final</vt:lpwstr>
  </property>
  <property fmtid="{D5CDD505-2E9C-101B-9397-08002B2CF9AE}" pid="8" name="Region">
    <vt:lpwstr>All Christian Aid</vt:lpwstr>
  </property>
  <property fmtid="{D5CDD505-2E9C-101B-9397-08002B2CF9AE}" pid="9" name="Country">
    <vt:lpwstr>England</vt:lpwstr>
  </property>
  <property fmtid="{D5CDD505-2E9C-101B-9397-08002B2CF9AE}" pid="10" name="Language">
    <vt:lpwstr>English</vt:lpwstr>
  </property>
  <property fmtid="{D5CDD505-2E9C-101B-9397-08002B2CF9AE}" pid="11" name="Show in Resources">
    <vt:lpwstr>0</vt:lpwstr>
  </property>
  <property fmtid="{D5CDD505-2E9C-101B-9397-08002B2CF9AE}" pid="12" name="Working with churches">
    <vt:lpwstr/>
  </property>
  <property fmtid="{D5CDD505-2E9C-101B-9397-08002B2CF9AE}" pid="13" name="ContentType">
    <vt:lpwstr>Christian Aid Document</vt:lpwstr>
  </property>
  <property fmtid="{D5CDD505-2E9C-101B-9397-08002B2CF9AE}" pid="14" name="Show on homepage">
    <vt:lpwstr>0</vt:lpwstr>
  </property>
  <property fmtid="{D5CDD505-2E9C-101B-9397-08002B2CF9AE}" pid="15" name="Subject">
    <vt:lpwstr/>
  </property>
  <property fmtid="{D5CDD505-2E9C-101B-9397-08002B2CF9AE}" pid="16" name="Keywords">
    <vt:lpwstr/>
  </property>
  <property fmtid="{D5CDD505-2E9C-101B-9397-08002B2CF9AE}" pid="17" name="_Author">
    <vt:lpwstr>Stephen Coyle</vt:lpwstr>
  </property>
  <property fmtid="{D5CDD505-2E9C-101B-9397-08002B2CF9AE}" pid="18" name="_Category">
    <vt:lpwstr/>
  </property>
  <property fmtid="{D5CDD505-2E9C-101B-9397-08002B2CF9AE}" pid="19" name="Slides">
    <vt:lpwstr>14</vt:lpwstr>
  </property>
  <property fmtid="{D5CDD505-2E9C-101B-9397-08002B2CF9AE}" pid="20" name="Categories">
    <vt:lpwstr/>
  </property>
  <property fmtid="{D5CDD505-2E9C-101B-9397-08002B2CF9AE}" pid="21" name="Approval Level">
    <vt:lpwstr/>
  </property>
  <property fmtid="{D5CDD505-2E9C-101B-9397-08002B2CF9AE}" pid="22" name="_Comments">
    <vt:lpwstr/>
  </property>
  <property fmtid="{D5CDD505-2E9C-101B-9397-08002B2CF9AE}" pid="23" name="Assigned To">
    <vt:lpwstr/>
  </property>
</Properties>
</file>